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48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53.jp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68.jpg" ContentType="image/jpeg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media/image76.jpg" ContentType="image/jpeg"/>
  <Override PartName="/ppt/media/image77.jpg" ContentType="image/jpeg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07"/>
  </p:notesMasterIdLst>
  <p:handoutMasterIdLst>
    <p:handoutMasterId r:id="rId108"/>
  </p:handoutMasterIdLst>
  <p:sldIdLst>
    <p:sldId id="273" r:id="rId2"/>
    <p:sldId id="276" r:id="rId3"/>
    <p:sldId id="275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4" r:id="rId19"/>
    <p:sldId id="365" r:id="rId20"/>
    <p:sldId id="366" r:id="rId21"/>
    <p:sldId id="367" r:id="rId22"/>
    <p:sldId id="370" r:id="rId23"/>
    <p:sldId id="369" r:id="rId24"/>
    <p:sldId id="368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88" r:id="rId43"/>
    <p:sldId id="389" r:id="rId44"/>
    <p:sldId id="390" r:id="rId45"/>
    <p:sldId id="391" r:id="rId46"/>
    <p:sldId id="392" r:id="rId47"/>
    <p:sldId id="393" r:id="rId48"/>
    <p:sldId id="394" r:id="rId49"/>
    <p:sldId id="395" r:id="rId50"/>
    <p:sldId id="397" r:id="rId51"/>
    <p:sldId id="403" r:id="rId52"/>
    <p:sldId id="398" r:id="rId53"/>
    <p:sldId id="399" r:id="rId54"/>
    <p:sldId id="400" r:id="rId55"/>
    <p:sldId id="401" r:id="rId56"/>
    <p:sldId id="404" r:id="rId57"/>
    <p:sldId id="278" r:id="rId58"/>
    <p:sldId id="291" r:id="rId59"/>
    <p:sldId id="340" r:id="rId60"/>
    <p:sldId id="292" r:id="rId61"/>
    <p:sldId id="293" r:id="rId62"/>
    <p:sldId id="341" r:id="rId63"/>
    <p:sldId id="296" r:id="rId64"/>
    <p:sldId id="338" r:id="rId65"/>
    <p:sldId id="297" r:id="rId66"/>
    <p:sldId id="294" r:id="rId67"/>
    <p:sldId id="306" r:id="rId68"/>
    <p:sldId id="307" r:id="rId69"/>
    <p:sldId id="308" r:id="rId70"/>
    <p:sldId id="284" r:id="rId71"/>
    <p:sldId id="309" r:id="rId72"/>
    <p:sldId id="315" r:id="rId73"/>
    <p:sldId id="316" r:id="rId74"/>
    <p:sldId id="285" r:id="rId75"/>
    <p:sldId id="314" r:id="rId76"/>
    <p:sldId id="331" r:id="rId77"/>
    <p:sldId id="328" r:id="rId78"/>
    <p:sldId id="329" r:id="rId79"/>
    <p:sldId id="330" r:id="rId80"/>
    <p:sldId id="327" r:id="rId81"/>
    <p:sldId id="332" r:id="rId82"/>
    <p:sldId id="342" r:id="rId83"/>
    <p:sldId id="317" r:id="rId84"/>
    <p:sldId id="318" r:id="rId85"/>
    <p:sldId id="319" r:id="rId86"/>
    <p:sldId id="320" r:id="rId87"/>
    <p:sldId id="345" r:id="rId88"/>
    <p:sldId id="346" r:id="rId89"/>
    <p:sldId id="335" r:id="rId90"/>
    <p:sldId id="336" r:id="rId91"/>
    <p:sldId id="333" r:id="rId92"/>
    <p:sldId id="337" r:id="rId93"/>
    <p:sldId id="321" r:id="rId94"/>
    <p:sldId id="323" r:id="rId95"/>
    <p:sldId id="322" r:id="rId96"/>
    <p:sldId id="344" r:id="rId97"/>
    <p:sldId id="286" r:id="rId98"/>
    <p:sldId id="324" r:id="rId99"/>
    <p:sldId id="325" r:id="rId100"/>
    <p:sldId id="326" r:id="rId101"/>
    <p:sldId id="288" r:id="rId102"/>
    <p:sldId id="343" r:id="rId103"/>
    <p:sldId id="311" r:id="rId104"/>
    <p:sldId id="310" r:id="rId105"/>
    <p:sldId id="312" r:id="rId106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9F9F9"/>
    <a:srgbClr val="918BFF"/>
    <a:srgbClr val="0000CC"/>
    <a:srgbClr val="7499CA"/>
    <a:srgbClr val="85A6D0"/>
    <a:srgbClr val="B7CAE3"/>
    <a:srgbClr val="AAC0DE"/>
    <a:srgbClr val="B3AFFF"/>
    <a:srgbClr val="CCCAFF"/>
    <a:srgbClr val="FD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4989" autoAdjust="0"/>
  </p:normalViewPr>
  <p:slideViewPr>
    <p:cSldViewPr>
      <p:cViewPr varScale="1">
        <p:scale>
          <a:sx n="115" d="100"/>
          <a:sy n="115" d="100"/>
        </p:scale>
        <p:origin x="1386" y="84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059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480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54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204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435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84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946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344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798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75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73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779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122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37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05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73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65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165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6348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925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95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205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23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61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76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>
            <a:lvl1pPr algn="ctr">
              <a:defRPr sz="4400"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720803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65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12/20/2018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gif"/><Relationship Id="rId4" Type="http://schemas.openxmlformats.org/officeDocument/2006/relationships/image" Target="../media/image77.jp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2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및 </a:t>
            </a: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  <a:endParaRPr lang="ko-KR" altLang="en-US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3175" y="5286375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14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2018.12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2924944"/>
            <a:ext cx="8712968" cy="609398"/>
          </a:xfrm>
        </p:spPr>
        <p:txBody>
          <a:bodyPr/>
          <a:lstStyle/>
          <a:p>
            <a:r>
              <a:rPr lang="ko-KR" altLang="en-US" spc="-505" dirty="0" smtClean="0"/>
              <a:t>스프링부트 에서는</a:t>
            </a:r>
            <a:r>
              <a:rPr lang="ko-KR" altLang="en-US" spc="-540" dirty="0" smtClean="0"/>
              <a:t> </a:t>
            </a:r>
            <a:r>
              <a:rPr lang="ko-KR" altLang="en-US" spc="-505" dirty="0"/>
              <a:t>어떻게 </a:t>
            </a:r>
            <a:r>
              <a:rPr lang="ko-KR" altLang="en-US" spc="-405" dirty="0" smtClean="0"/>
              <a:t>설정하는가</a:t>
            </a:r>
            <a:r>
              <a:rPr lang="en-US" altLang="ko-KR" spc="-40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091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7789" y="692696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200472" y="714901"/>
            <a:ext cx="9144000" cy="537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Batch / Scheduler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마이그레이션을 위한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Batch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스케줄러의 연동에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학습한다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by Step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데이터 가공작업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ItemReader / ItemWriter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 제공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Cron Expression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설정을 통해 스케줄러 제어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대용량 데이터 일괄 작업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AMQ - RabbitMQ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AMQP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구현체이며 비동기 메시징 시스템인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RabbitMQ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 대용량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대규모 트래픽 운영방안에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독립형 서버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익스체인지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큐의 원리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작동 방식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분산처리 시스템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altLang="ko-KR" sz="9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Redis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In-Memory DB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Redis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Caching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세션 관리 등에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 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DB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레벨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패스워드 암호화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80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7240" y="411393"/>
            <a:ext cx="6437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번외 추천 기술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수준까지 아니더라도 기본 활용 가능한 수준까지 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693349"/>
            <a:ext cx="4265640" cy="32025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" y="3564359"/>
            <a:ext cx="2264014" cy="15325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17118" y="2204864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ReactJS</a:t>
            </a:r>
            <a:endParaRPr lang="ko-KR" altLang="en-US" sz="20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312753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endParaRPr lang="ko-KR" altLang="en-US" sz="2000" b="1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3564359"/>
            <a:ext cx="2600591" cy="15603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908428" y="3125815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9313" y="1412776"/>
            <a:ext cx="76402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 is better to write once than see it a hundred times.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43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764704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84784"/>
            <a:ext cx="9144000" cy="44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차적으로 프로토 타입의  결과물을 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궁극적으로 웹 서비스의 기본 뼈대를 완성하고 향후 운영 플랫폼으로의 방향으로 발전시킨다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작은 주제부터 시작한다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최소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주부터 연장 포함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마다 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기술역량을 업그레이드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사유로 인해 주제발표를 하지 못한 경우 다음 발표자에게 순서를 넘기고 보충한 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631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450" dirty="0"/>
              <a:t>MVC</a:t>
            </a:r>
            <a:r>
              <a:rPr lang="en-US" altLang="ko-KR" spc="-37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00808"/>
            <a:ext cx="8164064" cy="418205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918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1031" y="980728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450" dirty="0"/>
              <a:t>MVC</a:t>
            </a:r>
            <a:r>
              <a:rPr lang="ko-KR" altLang="en-US" spc="-35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44688" y="2060848"/>
            <a:ext cx="686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spring-boot-starter-web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spring.mvc.view.prefix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/WEB-INF/views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spring.mvc.view.suffix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.jsp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72309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90872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-245" dirty="0"/>
              <a:t>DB</a:t>
            </a:r>
            <a:r>
              <a:rPr lang="en-US" altLang="ko-KR" spc="-37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72816"/>
            <a:ext cx="8116433" cy="415348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877229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052736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245" dirty="0"/>
              <a:t>DB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80592" y="2132856"/>
            <a:ext cx="78488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spring-boot-starter-jdbc</a:t>
            </a: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spring.datasource.url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spring.datasource.driverClassName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드라이버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spring.datasource.username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 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spring.datasource.password = password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679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628800"/>
            <a:ext cx="8049748" cy="410584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821950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520" dirty="0"/>
              <a:t>JPA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80592" y="2276872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spring-boot-starter-data-jpa</a:t>
            </a:r>
            <a:endParaRPr lang="en-US" altLang="ko-KR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spring.jpa.show-sql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spring.jpa.hibernate.ddl-auto = create-drop  </a:t>
            </a:r>
          </a:p>
        </p:txBody>
      </p:sp>
    </p:spTree>
    <p:extLst>
      <p:ext uri="{BB962C8B-B14F-4D97-AF65-F5344CB8AC3E}">
        <p14:creationId xmlns:p14="http://schemas.microsoft.com/office/powerpoint/2010/main" val="182690520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4648" y="2132856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반복적인 </a:t>
            </a:r>
            <a:r>
              <a:rPr lang="ko-KR" altLang="en-US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부분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ko-KR" altLang="en-US" sz="4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의존성과 환경변수 추가</a:t>
            </a:r>
            <a:endParaRPr lang="en-US" altLang="ko-KR" sz="4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79003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0512" y="2852936"/>
            <a:ext cx="9001000" cy="1218795"/>
          </a:xfrm>
        </p:spPr>
        <p:txBody>
          <a:bodyPr/>
          <a:lstStyle/>
          <a:p>
            <a:r>
              <a:rPr lang="ko-KR" altLang="en-US" spc="-505" dirty="0" smtClean="0"/>
              <a:t>그렇다면 설정 </a:t>
            </a:r>
            <a:r>
              <a:rPr lang="ko-KR" altLang="en-US" spc="-505" dirty="0"/>
              <a:t>클래스는 다 어디  </a:t>
            </a:r>
            <a:r>
              <a:rPr lang="ko-KR" altLang="en-US" spc="-355" dirty="0"/>
              <a:t>갔을까</a:t>
            </a:r>
            <a:r>
              <a:rPr lang="en-US" altLang="ko-KR" spc="-35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83219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672" y="3140968"/>
            <a:ext cx="5976664" cy="609398"/>
          </a:xfrm>
        </p:spPr>
        <p:txBody>
          <a:bodyPr/>
          <a:lstStyle/>
          <a:p>
            <a:r>
              <a:rPr lang="ko-KR" altLang="en-US" spc="-505" dirty="0"/>
              <a:t>그 </a:t>
            </a:r>
            <a:r>
              <a:rPr lang="ko-KR" altLang="en-US" spc="-505" dirty="0">
                <a:solidFill>
                  <a:srgbClr val="00B0F0"/>
                </a:solidFill>
              </a:rPr>
              <a:t>내부</a:t>
            </a:r>
            <a:r>
              <a:rPr lang="ko-KR" altLang="en-US" spc="-505" dirty="0"/>
              <a:t>를 들여다</a:t>
            </a:r>
            <a:r>
              <a:rPr lang="ko-KR" altLang="en-US" spc="-430" dirty="0"/>
              <a:t> </a:t>
            </a:r>
            <a:r>
              <a:rPr lang="ko-KR" altLang="en-US" spc="-505" dirty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4967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797741" y="1484784"/>
            <a:ext cx="91440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이해 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연계 기술들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  <a:endParaRPr lang="en-US" altLang="ko-KR" sz="2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&amp; R </a:t>
            </a: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552696" y="946175"/>
            <a:ext cx="2736305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2420888"/>
            <a:ext cx="8688012" cy="291505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022818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2204864"/>
            <a:ext cx="8497486" cy="283884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object 17"/>
          <p:cNvSpPr/>
          <p:nvPr/>
        </p:nvSpPr>
        <p:spPr>
          <a:xfrm>
            <a:off x="3926454" y="3868699"/>
            <a:ext cx="5292110" cy="1501717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4808984" y="4619557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</p:spTree>
    <p:extLst>
      <p:ext uri="{BB962C8B-B14F-4D97-AF65-F5344CB8AC3E}">
        <p14:creationId xmlns:p14="http://schemas.microsoft.com/office/powerpoint/2010/main" val="159791040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9" y="1741101"/>
            <a:ext cx="8592749" cy="281026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20652" y="816871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sp>
        <p:nvSpPr>
          <p:cNvPr id="5" name="object 17"/>
          <p:cNvSpPr/>
          <p:nvPr/>
        </p:nvSpPr>
        <p:spPr>
          <a:xfrm>
            <a:off x="4016896" y="3356993"/>
            <a:ext cx="5364118" cy="1875638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5123834" y="4634171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  <p:sp>
        <p:nvSpPr>
          <p:cNvPr id="9" name="object 22"/>
          <p:cNvSpPr/>
          <p:nvPr/>
        </p:nvSpPr>
        <p:spPr>
          <a:xfrm>
            <a:off x="704528" y="2452313"/>
            <a:ext cx="6839763" cy="2116468"/>
          </a:xfrm>
          <a:custGeom>
            <a:avLst/>
            <a:gdLst/>
            <a:ahLst/>
            <a:cxnLst/>
            <a:rect l="l" t="t" r="r" b="b"/>
            <a:pathLst>
              <a:path w="8749030" h="3523615">
                <a:moveTo>
                  <a:pt x="112315" y="0"/>
                </a:moveTo>
                <a:lnTo>
                  <a:pt x="13096" y="1955006"/>
                </a:lnTo>
                <a:lnTo>
                  <a:pt x="7761" y="1963499"/>
                </a:lnTo>
                <a:lnTo>
                  <a:pt x="3625" y="1972729"/>
                </a:lnTo>
                <a:lnTo>
                  <a:pt x="950" y="1982623"/>
                </a:lnTo>
                <a:lnTo>
                  <a:pt x="0" y="1993106"/>
                </a:lnTo>
                <a:lnTo>
                  <a:pt x="0" y="3457575"/>
                </a:lnTo>
                <a:lnTo>
                  <a:pt x="5192" y="3483111"/>
                </a:lnTo>
                <a:lnTo>
                  <a:pt x="19336" y="3503920"/>
                </a:lnTo>
                <a:lnTo>
                  <a:pt x="40282" y="3517928"/>
                </a:lnTo>
                <a:lnTo>
                  <a:pt x="65881" y="3523058"/>
                </a:lnTo>
                <a:lnTo>
                  <a:pt x="8682831" y="3523058"/>
                </a:lnTo>
                <a:lnTo>
                  <a:pt x="8708429" y="3517928"/>
                </a:lnTo>
                <a:lnTo>
                  <a:pt x="8729375" y="3503920"/>
                </a:lnTo>
                <a:lnTo>
                  <a:pt x="8743519" y="3483111"/>
                </a:lnTo>
                <a:lnTo>
                  <a:pt x="8748711" y="3457575"/>
                </a:lnTo>
                <a:lnTo>
                  <a:pt x="8748711" y="1993106"/>
                </a:lnTo>
                <a:lnTo>
                  <a:pt x="8743520" y="1967507"/>
                </a:lnTo>
                <a:lnTo>
                  <a:pt x="8729376" y="1946561"/>
                </a:lnTo>
                <a:lnTo>
                  <a:pt x="8708430" y="1932417"/>
                </a:lnTo>
                <a:lnTo>
                  <a:pt x="8682831" y="1927225"/>
                </a:lnTo>
                <a:lnTo>
                  <a:pt x="209550" y="1927225"/>
                </a:lnTo>
                <a:lnTo>
                  <a:pt x="11231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1165774" y="3825353"/>
            <a:ext cx="4884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부트 단순함을 위한 어노테이션</a:t>
            </a:r>
          </a:p>
        </p:txBody>
      </p:sp>
    </p:spTree>
    <p:extLst>
      <p:ext uri="{BB962C8B-B14F-4D97-AF65-F5344CB8AC3E}">
        <p14:creationId xmlns:p14="http://schemas.microsoft.com/office/powerpoint/2010/main" val="360327569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56656" y="1052736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204864"/>
            <a:ext cx="8402223" cy="249589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507757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56656" y="1052736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7" y="2157235"/>
            <a:ext cx="8526065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244338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96616" y="1988840"/>
            <a:ext cx="7704856" cy="498598"/>
          </a:xfrm>
        </p:spPr>
        <p:txBody>
          <a:bodyPr/>
          <a:lstStyle/>
          <a:p>
            <a:r>
              <a:rPr lang="en-US" altLang="ko-KR" sz="3600" spc="185" dirty="0">
                <a:solidFill>
                  <a:srgbClr val="92D050"/>
                </a:solidFill>
              </a:rPr>
              <a:t>About</a:t>
            </a:r>
            <a:r>
              <a:rPr lang="en-US" altLang="ko-KR" sz="3600" spc="-280" dirty="0">
                <a:solidFill>
                  <a:srgbClr val="0365C0"/>
                </a:solidFill>
              </a:rPr>
              <a:t> </a:t>
            </a:r>
            <a:r>
              <a:rPr lang="en-US" altLang="ko-KR" sz="3600" spc="35" dirty="0"/>
              <a:t>@EnableAutoConfiguration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1496616" y="2996952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기준의 설정클래스를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로드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Enable* </a:t>
            </a: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모듈화된 설정의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일종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2744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8" y="1052736"/>
            <a:ext cx="7704856" cy="498598"/>
          </a:xfrm>
        </p:spPr>
        <p:txBody>
          <a:bodyPr/>
          <a:lstStyle/>
          <a:p>
            <a:r>
              <a:rPr lang="en-US" altLang="ko-KR" sz="3600" spc="-250" dirty="0">
                <a:solidFill>
                  <a:srgbClr val="92D050"/>
                </a:solidFill>
              </a:rPr>
              <a:t>@Enable*</a:t>
            </a:r>
            <a:r>
              <a:rPr lang="ko-KR" altLang="en-US" sz="3600" spc="-815" dirty="0">
                <a:solidFill>
                  <a:srgbClr val="EC5D57"/>
                </a:solidFill>
              </a:rPr>
              <a:t> </a:t>
            </a:r>
            <a:r>
              <a:rPr lang="ko-KR" altLang="en-US" sz="3600" spc="-815" dirty="0" smtClean="0">
                <a:solidFill>
                  <a:srgbClr val="EC5D57"/>
                </a:solidFill>
              </a:rPr>
              <a:t> </a:t>
            </a:r>
            <a:r>
              <a:rPr lang="ko-KR" altLang="en-US" sz="3600" spc="-550" dirty="0" smtClean="0"/>
              <a:t>어노테이션이란</a:t>
            </a:r>
            <a:r>
              <a:rPr lang="en-US" altLang="ko-KR" sz="3600" spc="-550" dirty="0"/>
              <a:t>?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136576" y="4293096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JavaConfig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모듈화된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시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지원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커스텀태그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(&lt;mvc:*/&gt;,&lt;context:*/&gt; …)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쉽게 자신의 설정 모듈을 작성 가능 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@Import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어노테이션 사용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8" y="1930185"/>
            <a:ext cx="8440328" cy="201958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952155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1412776"/>
            <a:ext cx="8640960" cy="997196"/>
          </a:xfrm>
        </p:spPr>
        <p:txBody>
          <a:bodyPr/>
          <a:lstStyle/>
          <a:p>
            <a:r>
              <a:rPr lang="en-US" altLang="ko-KR" sz="3600" spc="60" dirty="0">
                <a:solidFill>
                  <a:srgbClr val="92D050"/>
                </a:solidFill>
              </a:rPr>
              <a:t>Into </a:t>
            </a:r>
            <a:r>
              <a:rPr lang="en-US" altLang="ko-KR" sz="3600" spc="105" dirty="0">
                <a:solidFill>
                  <a:srgbClr val="92D050"/>
                </a:solidFill>
              </a:rPr>
              <a:t>the</a:t>
            </a:r>
            <a:r>
              <a:rPr lang="en-US" altLang="ko-KR" sz="3600" spc="-615" dirty="0">
                <a:solidFill>
                  <a:srgbClr val="92D050"/>
                </a:solidFill>
              </a:rPr>
              <a:t> </a:t>
            </a:r>
            <a:r>
              <a:rPr lang="en-US" altLang="ko-KR" sz="3600" spc="25" dirty="0"/>
              <a:t>@EnableAutoConfiguration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0" y="2564904"/>
            <a:ext cx="805927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248473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675800" y="1034183"/>
            <a:ext cx="8640960" cy="997196"/>
          </a:xfrm>
        </p:spPr>
        <p:txBody>
          <a:bodyPr/>
          <a:lstStyle/>
          <a:p>
            <a:r>
              <a:rPr lang="en-US" altLang="ko-KR" sz="3600" spc="60" dirty="0">
                <a:solidFill>
                  <a:srgbClr val="92D050"/>
                </a:solidFill>
              </a:rPr>
              <a:t>Into </a:t>
            </a:r>
            <a:r>
              <a:rPr lang="en-US" altLang="ko-KR" sz="3600" spc="105" dirty="0">
                <a:solidFill>
                  <a:srgbClr val="92D050"/>
                </a:solidFill>
              </a:rPr>
              <a:t>the</a:t>
            </a:r>
            <a:r>
              <a:rPr lang="en-US" altLang="ko-KR" sz="3600" spc="-615" dirty="0">
                <a:solidFill>
                  <a:srgbClr val="92D050"/>
                </a:solidFill>
              </a:rPr>
              <a:t> </a:t>
            </a:r>
            <a:r>
              <a:rPr lang="en-US" altLang="ko-KR" sz="3600" spc="25" dirty="0"/>
              <a:t>@EnableAutoConfiguration</a:t>
            </a: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2" y="2447788"/>
            <a:ext cx="8030696" cy="1962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20"/>
          <p:cNvSpPr/>
          <p:nvPr/>
        </p:nvSpPr>
        <p:spPr>
          <a:xfrm>
            <a:off x="1686389" y="3140968"/>
            <a:ext cx="6677237" cy="1512168"/>
          </a:xfrm>
          <a:custGeom>
            <a:avLst/>
            <a:gdLst/>
            <a:ahLst/>
            <a:cxnLst/>
            <a:rect l="l" t="t" r="r" b="b"/>
            <a:pathLst>
              <a:path w="10949940" h="2896870">
                <a:moveTo>
                  <a:pt x="10884296" y="1063625"/>
                </a:moveTo>
                <a:lnTo>
                  <a:pt x="65881" y="1063625"/>
                </a:lnTo>
                <a:lnTo>
                  <a:pt x="40282" y="1068817"/>
                </a:lnTo>
                <a:lnTo>
                  <a:pt x="19336" y="1082961"/>
                </a:lnTo>
                <a:lnTo>
                  <a:pt x="5192" y="1103907"/>
                </a:lnTo>
                <a:lnTo>
                  <a:pt x="0" y="1129506"/>
                </a:lnTo>
                <a:lnTo>
                  <a:pt x="0" y="2830910"/>
                </a:lnTo>
                <a:lnTo>
                  <a:pt x="5192" y="2856508"/>
                </a:lnTo>
                <a:lnTo>
                  <a:pt x="19336" y="2877454"/>
                </a:lnTo>
                <a:lnTo>
                  <a:pt x="40282" y="2891598"/>
                </a:lnTo>
                <a:lnTo>
                  <a:pt x="65881" y="2896791"/>
                </a:lnTo>
                <a:lnTo>
                  <a:pt x="10884296" y="2896791"/>
                </a:lnTo>
                <a:lnTo>
                  <a:pt x="10909833" y="2891598"/>
                </a:lnTo>
                <a:lnTo>
                  <a:pt x="10930643" y="2877454"/>
                </a:lnTo>
                <a:lnTo>
                  <a:pt x="10944651" y="2856508"/>
                </a:lnTo>
                <a:lnTo>
                  <a:pt x="10949781" y="2830910"/>
                </a:lnTo>
                <a:lnTo>
                  <a:pt x="10949781" y="1129506"/>
                </a:lnTo>
                <a:lnTo>
                  <a:pt x="10944650" y="1103907"/>
                </a:lnTo>
                <a:lnTo>
                  <a:pt x="10930642" y="1082961"/>
                </a:lnTo>
                <a:lnTo>
                  <a:pt x="10909833" y="1068817"/>
                </a:lnTo>
                <a:lnTo>
                  <a:pt x="10884296" y="1063625"/>
                </a:lnTo>
                <a:close/>
              </a:path>
              <a:path w="10949940" h="2896870">
                <a:moveTo>
                  <a:pt x="5920183" y="0"/>
                </a:moveTo>
                <a:lnTo>
                  <a:pt x="5692775" y="1063625"/>
                </a:lnTo>
                <a:lnTo>
                  <a:pt x="6147989" y="1063625"/>
                </a:lnTo>
                <a:lnTo>
                  <a:pt x="5920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55310" y="3973787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담당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6093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836712"/>
            <a:ext cx="9577064" cy="997196"/>
          </a:xfrm>
        </p:spPr>
        <p:txBody>
          <a:bodyPr/>
          <a:lstStyle/>
          <a:p>
            <a:r>
              <a:rPr lang="en-US" altLang="ko-KR" sz="3600" spc="40" dirty="0">
                <a:solidFill>
                  <a:srgbClr val="92D050"/>
                </a:solidFill>
              </a:rPr>
              <a:t>Into </a:t>
            </a:r>
            <a:r>
              <a:rPr lang="en-US" altLang="ko-KR" sz="3600" spc="70" dirty="0">
                <a:solidFill>
                  <a:srgbClr val="92D050"/>
                </a:solidFill>
              </a:rPr>
              <a:t>the  </a:t>
            </a:r>
            <a:r>
              <a:rPr lang="en-US" altLang="ko-KR" sz="3600" spc="15" dirty="0"/>
              <a:t>EnableAutoConfigurationImportSelector</a:t>
            </a:r>
            <a:r>
              <a:rPr lang="en-US" altLang="ko-KR" sz="3600" spc="-245" dirty="0"/>
              <a:t> </a:t>
            </a:r>
            <a:r>
              <a:rPr lang="en-US" altLang="ko-KR" sz="3600" spc="110" dirty="0"/>
              <a:t>1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420888"/>
            <a:ext cx="8602275" cy="251495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object 22"/>
          <p:cNvSpPr/>
          <p:nvPr/>
        </p:nvSpPr>
        <p:spPr>
          <a:xfrm>
            <a:off x="2216696" y="3140968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직사각형 8"/>
          <p:cNvSpPr/>
          <p:nvPr/>
        </p:nvSpPr>
        <p:spPr>
          <a:xfrm>
            <a:off x="3080792" y="4005064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</p:spTree>
    <p:extLst>
      <p:ext uri="{BB962C8B-B14F-4D97-AF65-F5344CB8AC3E}">
        <p14:creationId xmlns:p14="http://schemas.microsoft.com/office/powerpoint/2010/main" val="394534310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16696" y="3717032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이해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" y="2373259"/>
            <a:ext cx="8564170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793268"/>
            <a:ext cx="9577064" cy="997196"/>
          </a:xfrm>
        </p:spPr>
        <p:txBody>
          <a:bodyPr/>
          <a:lstStyle/>
          <a:p>
            <a:r>
              <a:rPr lang="en-US" altLang="ko-KR" sz="3600" spc="40" dirty="0">
                <a:solidFill>
                  <a:srgbClr val="92D050"/>
                </a:solidFill>
              </a:rPr>
              <a:t>Into </a:t>
            </a:r>
            <a:r>
              <a:rPr lang="en-US" altLang="ko-KR" sz="3600" spc="70" dirty="0">
                <a:solidFill>
                  <a:srgbClr val="92D050"/>
                </a:solidFill>
              </a:rPr>
              <a:t>the  </a:t>
            </a:r>
            <a:r>
              <a:rPr lang="en-US" altLang="ko-KR" sz="3600" spc="15" dirty="0"/>
              <a:t>EnableAutoConfigurationImportSelector</a:t>
            </a:r>
            <a:r>
              <a:rPr lang="en-US" altLang="ko-KR" sz="3600" spc="-245" dirty="0"/>
              <a:t> </a:t>
            </a:r>
            <a:r>
              <a:rPr lang="en-US" altLang="ko-KR" sz="3600" spc="110" dirty="0"/>
              <a:t>1</a:t>
            </a:r>
            <a:endParaRPr lang="ko-KR" altLang="en-US" sz="3600" dirty="0"/>
          </a:p>
        </p:txBody>
      </p:sp>
      <p:sp>
        <p:nvSpPr>
          <p:cNvPr id="5" name="object 22"/>
          <p:cNvSpPr/>
          <p:nvPr/>
        </p:nvSpPr>
        <p:spPr>
          <a:xfrm>
            <a:off x="3584848" y="2853645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4448944" y="3717741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  <p:sp>
        <p:nvSpPr>
          <p:cNvPr id="10" name="object 22"/>
          <p:cNvSpPr/>
          <p:nvPr/>
        </p:nvSpPr>
        <p:spPr>
          <a:xfrm>
            <a:off x="2072680" y="3861048"/>
            <a:ext cx="5760640" cy="222691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2936776" y="5085184"/>
            <a:ext cx="43043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리스트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명 포함 클래스 명 받음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2956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5552" y="2636912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2359459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79676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708920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739727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052736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481980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6"/>
          <p:cNvSpPr/>
          <p:nvPr/>
        </p:nvSpPr>
        <p:spPr>
          <a:xfrm>
            <a:off x="1280592" y="3994148"/>
            <a:ext cx="5385048" cy="1625358"/>
          </a:xfrm>
          <a:custGeom>
            <a:avLst/>
            <a:gdLst/>
            <a:ahLst/>
            <a:cxnLst/>
            <a:rect l="l" t="t" r="r" b="b"/>
            <a:pathLst>
              <a:path w="11170285" h="3460115">
                <a:moveTo>
                  <a:pt x="11102974" y="881856"/>
                </a:moveTo>
                <a:lnTo>
                  <a:pt x="67071" y="881856"/>
                </a:lnTo>
                <a:lnTo>
                  <a:pt x="40979" y="887132"/>
                </a:lnTo>
                <a:lnTo>
                  <a:pt x="19658" y="901514"/>
                </a:lnTo>
                <a:lnTo>
                  <a:pt x="5275" y="922836"/>
                </a:lnTo>
                <a:lnTo>
                  <a:pt x="0" y="948928"/>
                </a:lnTo>
                <a:lnTo>
                  <a:pt x="0" y="3392884"/>
                </a:lnTo>
                <a:lnTo>
                  <a:pt x="5275" y="3418977"/>
                </a:lnTo>
                <a:lnTo>
                  <a:pt x="19658" y="3440298"/>
                </a:lnTo>
                <a:lnTo>
                  <a:pt x="40979" y="3454680"/>
                </a:lnTo>
                <a:lnTo>
                  <a:pt x="67071" y="3459956"/>
                </a:lnTo>
                <a:lnTo>
                  <a:pt x="11102974" y="3459956"/>
                </a:lnTo>
                <a:lnTo>
                  <a:pt x="11129067" y="3454680"/>
                </a:lnTo>
                <a:lnTo>
                  <a:pt x="11150389" y="3440298"/>
                </a:lnTo>
                <a:lnTo>
                  <a:pt x="11164771" y="3418976"/>
                </a:lnTo>
                <a:lnTo>
                  <a:pt x="11170046" y="3392884"/>
                </a:lnTo>
                <a:lnTo>
                  <a:pt x="11170046" y="948928"/>
                </a:lnTo>
                <a:lnTo>
                  <a:pt x="11164771" y="922836"/>
                </a:lnTo>
                <a:lnTo>
                  <a:pt x="11150388" y="901514"/>
                </a:lnTo>
                <a:lnTo>
                  <a:pt x="11129067" y="887132"/>
                </a:lnTo>
                <a:lnTo>
                  <a:pt x="11102974" y="881856"/>
                </a:lnTo>
                <a:close/>
              </a:path>
              <a:path w="11170285" h="3460115">
                <a:moveTo>
                  <a:pt x="1670446" y="0"/>
                </a:moveTo>
                <a:lnTo>
                  <a:pt x="1438274" y="881856"/>
                </a:lnTo>
                <a:lnTo>
                  <a:pt x="1903015" y="881856"/>
                </a:lnTo>
                <a:lnTo>
                  <a:pt x="1670446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1496616" y="4498204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Classpath 의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라이브러리의</a:t>
            </a: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“META-INF/spring.factories“ 위치의 파일  에서 설정파일 리스트 읽어온다.</a:t>
            </a:r>
          </a:p>
        </p:txBody>
      </p:sp>
    </p:spTree>
    <p:extLst>
      <p:ext uri="{BB962C8B-B14F-4D97-AF65-F5344CB8AC3E}">
        <p14:creationId xmlns:p14="http://schemas.microsoft.com/office/powerpoint/2010/main" val="355886303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772" y="1124744"/>
            <a:ext cx="10009112" cy="498598"/>
          </a:xfrm>
        </p:spPr>
        <p:txBody>
          <a:bodyPr/>
          <a:lstStyle/>
          <a:p>
            <a:r>
              <a:rPr lang="en-US" altLang="ko-KR" sz="3600" spc="70" dirty="0">
                <a:solidFill>
                  <a:srgbClr val="92D050"/>
                </a:solidFill>
              </a:rPr>
              <a:t>Into </a:t>
            </a:r>
            <a:r>
              <a:rPr lang="en-US" altLang="ko-KR" sz="3600" spc="114" dirty="0">
                <a:solidFill>
                  <a:srgbClr val="92D050"/>
                </a:solidFill>
              </a:rPr>
              <a:t>the</a:t>
            </a:r>
            <a:r>
              <a:rPr lang="en-US" altLang="ko-KR" sz="3600" spc="-590" dirty="0">
                <a:solidFill>
                  <a:srgbClr val="92D050"/>
                </a:solidFill>
              </a:rPr>
              <a:t> </a:t>
            </a:r>
            <a:r>
              <a:rPr lang="en-US" altLang="ko-KR" sz="3600" spc="-105" dirty="0"/>
              <a:t>META-INF/spring.factories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916832"/>
            <a:ext cx="9278645" cy="224821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32520" y="4482017"/>
            <a:ext cx="8568952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381000">
              <a:spcBef>
                <a:spcPts val="2230"/>
              </a:spcBef>
              <a:buClr>
                <a:srgbClr val="43B8B2"/>
              </a:buClr>
              <a:buSzPct val="74242"/>
              <a:buChar char="•"/>
              <a:tabLst>
                <a:tab pos="533400" algn="l"/>
              </a:tabLst>
            </a:pPr>
            <a:r>
              <a:rPr lang="en-US" altLang="ko-KR"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Key=Value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형태로 설정 클래스 리스트</a:t>
            </a:r>
            <a:r>
              <a:rPr lang="ko-KR" altLang="en-US" b="1" spc="-47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기록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33400" marR="154305" indent="-381000">
              <a:spcBef>
                <a:spcPts val="1500"/>
              </a:spcBef>
              <a:buSzPct val="74242"/>
              <a:buChar char="•"/>
              <a:tabLst>
                <a:tab pos="533400" algn="l"/>
              </a:tabLst>
            </a:pP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스프링부트의 기본 설정 정보는 아래의 라이브러리 안에</a:t>
            </a:r>
            <a:r>
              <a:rPr lang="ko-KR" altLang="en-US" b="1" spc="-52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포함  </a:t>
            </a:r>
            <a:r>
              <a:rPr lang="en-US" altLang="ko-KR" b="1" spc="-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o.s.boot:spring-boot-autoconfigure:x.x.x.jar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5802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928664" y="980728"/>
            <a:ext cx="5976664" cy="609398"/>
          </a:xfrm>
        </p:spPr>
        <p:txBody>
          <a:bodyPr/>
          <a:lstStyle/>
          <a:p>
            <a:r>
              <a:rPr lang="ko-KR" altLang="en-US" dirty="0" smtClean="0"/>
              <a:t>중간 정리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20752" y="2492896"/>
            <a:ext cx="4953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스프링부트의 설정의 시작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EnableAutoConfiguration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설정리스트의 보관소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“META-INF/spring.factories”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설정클래스를 로딩!?</a:t>
            </a:r>
          </a:p>
        </p:txBody>
      </p:sp>
    </p:spTree>
    <p:extLst>
      <p:ext uri="{BB962C8B-B14F-4D97-AF65-F5344CB8AC3E}">
        <p14:creationId xmlns:p14="http://schemas.microsoft.com/office/powerpoint/2010/main" val="1527413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992560" y="1844824"/>
            <a:ext cx="7776864" cy="256736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 indent="12700" algn="ctr">
              <a:lnSpc>
                <a:spcPts val="9600"/>
              </a:lnSpc>
              <a:spcBef>
                <a:spcPts val="819"/>
              </a:spcBef>
            </a:pPr>
            <a:r>
              <a:rPr sz="4000" spc="-505" dirty="0">
                <a:latin typeface="Gulim"/>
                <a:cs typeface="Gulim"/>
              </a:rPr>
              <a:t>스프링부트는 지정된  </a:t>
            </a:r>
            <a:r>
              <a:rPr sz="4000" spc="-505" dirty="0">
                <a:solidFill>
                  <a:srgbClr val="92D050"/>
                </a:solidFill>
                <a:latin typeface="Gulim"/>
                <a:cs typeface="Gulim"/>
              </a:rPr>
              <a:t>모든 </a:t>
            </a:r>
            <a:r>
              <a:rPr sz="4000" spc="-505" dirty="0" smtClean="0">
                <a:solidFill>
                  <a:srgbClr val="92D050"/>
                </a:solidFill>
                <a:latin typeface="Gulim"/>
                <a:cs typeface="Gulim"/>
              </a:rPr>
              <a:t>설정</a:t>
            </a:r>
            <a:r>
              <a:rPr lang="en-US" sz="4000" spc="-505" dirty="0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solidFill>
                  <a:srgbClr val="92D050"/>
                </a:solidFill>
                <a:latin typeface="Gulim"/>
                <a:cs typeface="Gulim"/>
              </a:rPr>
              <a:t>클래스</a:t>
            </a:r>
            <a:r>
              <a:rPr lang="en-US" sz="4000" spc="-505" dirty="0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latin typeface="Gulim"/>
                <a:cs typeface="Gulim"/>
              </a:rPr>
              <a:t>가</a:t>
            </a:r>
            <a:r>
              <a:rPr sz="4000" spc="-505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sz="4000" spc="-505" dirty="0" smtClean="0">
                <a:solidFill>
                  <a:srgbClr val="00B0F0"/>
                </a:solidFill>
                <a:latin typeface="Gulim"/>
                <a:cs typeface="Gulim"/>
              </a:rPr>
              <a:t>스프링</a:t>
            </a:r>
            <a:r>
              <a:rPr lang="en-US" sz="4000" spc="-505" dirty="0" smtClean="0">
                <a:solidFill>
                  <a:srgbClr val="00B0F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solidFill>
                  <a:srgbClr val="00B0F0"/>
                </a:solidFill>
                <a:latin typeface="Gulim"/>
                <a:cs typeface="Gulim"/>
              </a:rPr>
              <a:t>컨테이너</a:t>
            </a:r>
            <a:r>
              <a:rPr lang="en-US" sz="4000" spc="-505" dirty="0" smtClean="0">
                <a:solidFill>
                  <a:srgbClr val="00B0F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latin typeface="Gulim"/>
                <a:cs typeface="Gulim"/>
              </a:rPr>
              <a:t>에</a:t>
            </a:r>
            <a:r>
              <a:rPr sz="4000" spc="-540" dirty="0" smtClean="0">
                <a:latin typeface="Gulim"/>
                <a:cs typeface="Gulim"/>
              </a:rPr>
              <a:t> </a:t>
            </a:r>
            <a:r>
              <a:rPr sz="4000" spc="-505" dirty="0">
                <a:latin typeface="Gulim"/>
                <a:cs typeface="Gulim"/>
              </a:rPr>
              <a:t>올라 </a:t>
            </a:r>
            <a:r>
              <a:rPr sz="4000" spc="-170" dirty="0">
                <a:latin typeface="Gulim"/>
                <a:cs typeface="Gulim"/>
              </a:rPr>
              <a:t> </a:t>
            </a:r>
            <a:r>
              <a:rPr sz="4000" spc="-355" dirty="0">
                <a:latin typeface="Gulim"/>
                <a:cs typeface="Gulim"/>
              </a:rPr>
              <a:t>가는가?</a:t>
            </a:r>
            <a:endParaRPr sz="4000" dirty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87284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780928"/>
            <a:ext cx="5976664" cy="1107996"/>
          </a:xfrm>
        </p:spPr>
        <p:txBody>
          <a:bodyPr/>
          <a:lstStyle/>
          <a:p>
            <a:r>
              <a:rPr lang="ko-KR" altLang="en-US" sz="8000" spc="-505" dirty="0"/>
              <a:t>당연히</a:t>
            </a:r>
            <a:r>
              <a:rPr lang="ko-KR" altLang="en-US" sz="8000" spc="-540" dirty="0"/>
              <a:t> </a:t>
            </a:r>
            <a:r>
              <a:rPr lang="en-US" altLang="ko-KR" sz="8000" spc="380" dirty="0">
                <a:solidFill>
                  <a:srgbClr val="00B0F0"/>
                </a:solidFill>
              </a:rPr>
              <a:t>NO!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0961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8584" y="2636912"/>
            <a:ext cx="7200800" cy="2215991"/>
          </a:xfrm>
        </p:spPr>
        <p:txBody>
          <a:bodyPr/>
          <a:lstStyle/>
          <a:p>
            <a:r>
              <a:rPr lang="en-US" altLang="ko-KR" sz="8000" spc="-1080" dirty="0" smtClean="0"/>
              <a:t>@  </a:t>
            </a:r>
            <a:r>
              <a:rPr lang="en-US" altLang="ko-KR" sz="8000" spc="35" dirty="0" smtClean="0"/>
              <a:t>Conditional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89118114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1412776"/>
            <a:ext cx="7920880" cy="37394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5400" spc="-90" dirty="0">
                <a:solidFill>
                  <a:srgbClr val="00B0F0"/>
                </a:solidFill>
              </a:rPr>
              <a:t>@Conditional</a:t>
            </a:r>
            <a:r>
              <a:rPr lang="ko-KR" altLang="en-US" sz="5400" spc="-90" dirty="0"/>
              <a:t>은  </a:t>
            </a:r>
            <a:r>
              <a:rPr lang="ko-KR" altLang="en-US" sz="5400" spc="-505" dirty="0" smtClean="0"/>
              <a:t>어노테이션 통한</a:t>
            </a:r>
            <a:r>
              <a:rPr lang="ko-KR" altLang="en-US" sz="5400" spc="-540" dirty="0" smtClean="0"/>
              <a:t> </a:t>
            </a:r>
            <a:r>
              <a:rPr lang="ko-KR" altLang="en-US" sz="5400" spc="-505" dirty="0">
                <a:solidFill>
                  <a:srgbClr val="92D050"/>
                </a:solidFill>
              </a:rPr>
              <a:t>조건적</a:t>
            </a:r>
            <a:r>
              <a:rPr lang="ko-KR" altLang="en-US" sz="5400" spc="-505" dirty="0">
                <a:solidFill>
                  <a:srgbClr val="EC5D57"/>
                </a:solidFill>
              </a:rPr>
              <a:t> </a:t>
            </a:r>
            <a:r>
              <a:rPr lang="ko-KR" altLang="en-US" sz="5400" spc="-170" dirty="0">
                <a:solidFill>
                  <a:srgbClr val="EC5D57"/>
                </a:solidFill>
              </a:rPr>
              <a:t> </a:t>
            </a:r>
            <a:r>
              <a:rPr lang="ko-KR" altLang="en-US" sz="5400" spc="-505" dirty="0"/>
              <a:t>으로 </a:t>
            </a:r>
            <a:r>
              <a:rPr lang="en-US" altLang="ko-KR" sz="5400" spc="-245" dirty="0"/>
              <a:t>Bean</a:t>
            </a:r>
            <a:r>
              <a:rPr lang="ko-KR" altLang="en-US" sz="5400" spc="-245" dirty="0"/>
              <a:t>을</a:t>
            </a:r>
            <a:r>
              <a:rPr lang="ko-KR" altLang="en-US" sz="5400" spc="-425" dirty="0"/>
              <a:t> </a:t>
            </a:r>
            <a:r>
              <a:rPr lang="ko-KR" altLang="en-US" sz="5400" spc="-505" dirty="0"/>
              <a:t>등록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43299583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204864"/>
            <a:ext cx="7128792" cy="2243691"/>
          </a:xfrm>
        </p:spPr>
        <p:txBody>
          <a:bodyPr/>
          <a:lstStyle/>
          <a:p>
            <a:r>
              <a:rPr lang="en-US" altLang="ko-KR" sz="5400" spc="370" dirty="0"/>
              <a:t>Why  </a:t>
            </a:r>
            <a:r>
              <a:rPr lang="en-US" altLang="ko-KR" sz="5400" spc="125" dirty="0"/>
              <a:t>Autoconfiguration</a:t>
            </a:r>
            <a:r>
              <a:rPr lang="en-US" altLang="ko-KR" sz="5400" spc="105" dirty="0"/>
              <a:t>?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559930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sp>
        <p:nvSpPr>
          <p:cNvPr id="4" name="직사각형 3"/>
          <p:cNvSpPr/>
          <p:nvPr/>
        </p:nvSpPr>
        <p:spPr>
          <a:xfrm>
            <a:off x="1734028" y="2564904"/>
            <a:ext cx="70567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도입된 어노테이션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조건부로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Bean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스프링컨테이너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등록</a:t>
            </a:r>
          </a:p>
        </p:txBody>
      </p:sp>
    </p:spTree>
    <p:extLst>
      <p:ext uri="{BB962C8B-B14F-4D97-AF65-F5344CB8AC3E}">
        <p14:creationId xmlns:p14="http://schemas.microsoft.com/office/powerpoint/2010/main" val="220391737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6" y="2266788"/>
            <a:ext cx="8621328" cy="2324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114445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84648" y="692696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8126798" cy="464644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58429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3140968"/>
            <a:ext cx="5976664" cy="830997"/>
          </a:xfrm>
        </p:spPr>
        <p:txBody>
          <a:bodyPr/>
          <a:lstStyle/>
          <a:p>
            <a:r>
              <a:rPr lang="en-US" altLang="ko-KR" sz="6000" spc="-15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48368210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692696"/>
            <a:ext cx="5976664" cy="609398"/>
          </a:xfrm>
        </p:spPr>
        <p:txBody>
          <a:bodyPr/>
          <a:lstStyle/>
          <a:p>
            <a:r>
              <a:rPr lang="en-US" altLang="ko-KR" spc="-155" dirty="0"/>
              <a:t>@Profile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412776"/>
            <a:ext cx="8249801" cy="460121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236028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640632" y="692696"/>
            <a:ext cx="5976664" cy="609398"/>
          </a:xfrm>
        </p:spPr>
        <p:txBody>
          <a:bodyPr/>
          <a:lstStyle/>
          <a:p>
            <a:r>
              <a:rPr lang="en-US" altLang="ko-KR" spc="-155" dirty="0"/>
              <a:t>@Profile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628800"/>
            <a:ext cx="8202170" cy="438211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193438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2924944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6249101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77101" y="1448918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780928"/>
            <a:ext cx="8249801" cy="180047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4230788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16721" y="872854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2348880"/>
            <a:ext cx="834506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4"/>
          <p:cNvSpPr/>
          <p:nvPr/>
        </p:nvSpPr>
        <p:spPr>
          <a:xfrm>
            <a:off x="2288704" y="2996952"/>
            <a:ext cx="6563197" cy="1893346"/>
          </a:xfrm>
          <a:custGeom>
            <a:avLst/>
            <a:gdLst/>
            <a:ahLst/>
            <a:cxnLst/>
            <a:rect l="l" t="t" r="r" b="b"/>
            <a:pathLst>
              <a:path w="9775190" h="2869565">
                <a:moveTo>
                  <a:pt x="9725421" y="816372"/>
                </a:moveTo>
                <a:lnTo>
                  <a:pt x="49212" y="816372"/>
                </a:lnTo>
                <a:lnTo>
                  <a:pt x="30067" y="820243"/>
                </a:lnTo>
                <a:lnTo>
                  <a:pt x="14423" y="830796"/>
                </a:lnTo>
                <a:lnTo>
                  <a:pt x="3870" y="846440"/>
                </a:lnTo>
                <a:lnTo>
                  <a:pt x="0" y="865585"/>
                </a:lnTo>
                <a:lnTo>
                  <a:pt x="0" y="2820591"/>
                </a:lnTo>
                <a:lnTo>
                  <a:pt x="3870" y="2839674"/>
                </a:lnTo>
                <a:lnTo>
                  <a:pt x="14423" y="2855181"/>
                </a:lnTo>
                <a:lnTo>
                  <a:pt x="30067" y="2865597"/>
                </a:lnTo>
                <a:lnTo>
                  <a:pt x="49212" y="2869406"/>
                </a:lnTo>
                <a:lnTo>
                  <a:pt x="9725421" y="2869406"/>
                </a:lnTo>
                <a:lnTo>
                  <a:pt x="9744566" y="2865597"/>
                </a:lnTo>
                <a:lnTo>
                  <a:pt x="9760210" y="2855181"/>
                </a:lnTo>
                <a:lnTo>
                  <a:pt x="9770762" y="2839674"/>
                </a:lnTo>
                <a:lnTo>
                  <a:pt x="9774633" y="2820591"/>
                </a:lnTo>
                <a:lnTo>
                  <a:pt x="9774633" y="865585"/>
                </a:lnTo>
                <a:lnTo>
                  <a:pt x="9770763" y="846440"/>
                </a:lnTo>
                <a:lnTo>
                  <a:pt x="9760210" y="830796"/>
                </a:lnTo>
                <a:lnTo>
                  <a:pt x="9744566" y="820243"/>
                </a:lnTo>
                <a:lnTo>
                  <a:pt x="9725421" y="816372"/>
                </a:lnTo>
                <a:close/>
              </a:path>
              <a:path w="9775190" h="2869565">
                <a:moveTo>
                  <a:pt x="1716881" y="0"/>
                </a:moveTo>
                <a:lnTo>
                  <a:pt x="1546225" y="816372"/>
                </a:lnTo>
                <a:lnTo>
                  <a:pt x="1887537" y="816372"/>
                </a:lnTo>
                <a:lnTo>
                  <a:pt x="17168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2521070" y="3943625"/>
            <a:ext cx="60984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200" b="1" spc="-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@Conditional </a:t>
            </a:r>
            <a:r>
              <a:rPr lang="ko-KR" altLang="en-US" sz="3200" b="1" spc="-28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를 통해 </a:t>
            </a:r>
            <a:r>
              <a:rPr lang="en-US" altLang="ko-KR" sz="3200" b="1" spc="-1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</a:t>
            </a:r>
            <a:r>
              <a:rPr lang="ko-KR" altLang="en-US" sz="3200" b="1" spc="-1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</a:t>
            </a:r>
            <a:r>
              <a:rPr lang="ko-KR" altLang="en-US" sz="3200" b="1" spc="-7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3200" b="1" spc="-28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구현</a:t>
            </a:r>
            <a:endParaRPr lang="ko-KR" altLang="en-US" sz="32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466725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8624" y="2852936"/>
            <a:ext cx="6552728" cy="1661993"/>
          </a:xfrm>
        </p:spPr>
        <p:txBody>
          <a:bodyPr/>
          <a:lstStyle/>
          <a:p>
            <a:r>
              <a:rPr lang="en-US" altLang="ko-KR" sz="6000" spc="-55" dirty="0"/>
              <a:t>@Conditional</a:t>
            </a:r>
            <a:r>
              <a:rPr lang="en-US" altLang="ko-KR" sz="6000" spc="-525" dirty="0"/>
              <a:t> </a:t>
            </a:r>
            <a:r>
              <a:rPr lang="ko-KR" altLang="en-US" sz="6000" spc="-505" dirty="0"/>
              <a:t>예제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51262600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3068960"/>
            <a:ext cx="5976664" cy="609398"/>
          </a:xfrm>
        </p:spPr>
        <p:txBody>
          <a:bodyPr/>
          <a:lstStyle/>
          <a:p>
            <a:r>
              <a:rPr lang="ko-KR" altLang="en-US" spc="-505" dirty="0"/>
              <a:t>스프링부트 이전의</a:t>
            </a:r>
            <a:r>
              <a:rPr lang="ko-KR" altLang="en-US" spc="-484" dirty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968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smtClean="0"/>
              <a:t>@Conditional </a:t>
            </a:r>
            <a:r>
              <a:rPr lang="ko-KR" altLang="en-US" spc="-445" smtClean="0"/>
              <a:t>확장</a:t>
            </a:r>
            <a:r>
              <a:rPr lang="ko-KR" altLang="en-US" spc="-780" smtClean="0"/>
              <a:t> </a:t>
            </a:r>
            <a:r>
              <a:rPr lang="en-US" altLang="ko-KR" spc="245" smtClean="0"/>
              <a:t>1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4896544" cy="4401205"/>
            <a:chOff x="2720752" y="2132856"/>
            <a:chExt cx="4896544" cy="4401205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@ConditionalOnBean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@ConditionalOnMissingBean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스프링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컨테이너의 Bean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@ConditionalOnClass	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@ConditionalOnMissingClass</a:t>
              </a: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lasspath 에서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@ConditionalOnProperties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 Resources 존재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ConditionalOnResources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Resources 존재 유무</a:t>
              </a:r>
              <a:endPara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4083346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991389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92760" y="5467384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12103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dirty="0" smtClean="0"/>
              <a:t>@Conditional </a:t>
            </a:r>
            <a:r>
              <a:rPr lang="ko-KR" altLang="en-US" spc="-445" dirty="0" smtClean="0"/>
              <a:t>확장</a:t>
            </a:r>
            <a:r>
              <a:rPr lang="ko-KR" altLang="en-US" spc="-780" dirty="0" smtClean="0"/>
              <a:t> </a:t>
            </a:r>
            <a:r>
              <a:rPr lang="en-US" altLang="ko-KR" spc="-780" dirty="0" smtClean="0"/>
              <a:t>2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5400600" cy="4093428"/>
            <a:chOff x="2720752" y="2132856"/>
            <a:chExt cx="4896544" cy="4093428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09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@ConditionalOnWebApplication	</a:t>
              </a: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@ConditionalOnNotWebApplication</a:t>
              </a:r>
              <a:endPara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프로젝트가 웹애플리케이션인지 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@ConditionalOnJava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JAVA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버전 종류 선택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@ConditionalOnExpression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SPEL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 false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@OnJndiCondition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JNDI lookup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가능 여부</a:t>
              </a: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3765552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688181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23135" y="5178762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87002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636912"/>
            <a:ext cx="9129464" cy="1218795"/>
          </a:xfrm>
        </p:spPr>
        <p:txBody>
          <a:bodyPr/>
          <a:lstStyle/>
          <a:p>
            <a:r>
              <a:rPr lang="ko-KR" altLang="en-US" spc="-490" dirty="0" smtClean="0">
                <a:latin typeface="Gulim"/>
                <a:cs typeface="Gulim"/>
              </a:rPr>
              <a:t>스프링부트 는</a:t>
            </a:r>
            <a:r>
              <a:rPr lang="ko-KR" altLang="en-US" spc="-490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lang="en-US" altLang="ko-KR" spc="-20" dirty="0">
                <a:solidFill>
                  <a:srgbClr val="92D050"/>
                </a:solidFill>
                <a:latin typeface="Gulim"/>
                <a:cs typeface="Gulim"/>
              </a:rPr>
              <a:t>@Conditional</a:t>
            </a:r>
            <a:r>
              <a:rPr lang="en-US" altLang="ko-KR" spc="-20" dirty="0" smtClean="0">
                <a:solidFill>
                  <a:srgbClr val="92D050"/>
                </a:solidFill>
                <a:latin typeface="Gulim"/>
                <a:cs typeface="Gulim"/>
              </a:rPr>
              <a:t>* </a:t>
            </a:r>
            <a:r>
              <a:rPr lang="ko-KR" altLang="en-US" spc="-20" dirty="0" smtClean="0">
                <a:latin typeface="Gulim"/>
                <a:cs typeface="Gulim"/>
              </a:rPr>
              <a:t>을</a:t>
            </a:r>
            <a:r>
              <a:rPr lang="ko-KR" altLang="en-US" spc="-490" dirty="0" smtClean="0">
                <a:latin typeface="Gulim"/>
                <a:cs typeface="Gulim"/>
              </a:rPr>
              <a:t> </a:t>
            </a:r>
            <a:r>
              <a:rPr lang="ko-KR" altLang="en-US" spc="-490" dirty="0">
                <a:latin typeface="Gulim"/>
                <a:cs typeface="Gulim"/>
              </a:rPr>
              <a:t>통한 </a:t>
            </a:r>
            <a:r>
              <a:rPr lang="ko-KR" altLang="en-US" spc="-165" dirty="0">
                <a:latin typeface="Gulim"/>
                <a:cs typeface="Gulim"/>
              </a:rPr>
              <a:t> </a:t>
            </a:r>
            <a:r>
              <a:rPr lang="en-US" altLang="ko-KR" spc="120" dirty="0">
                <a:solidFill>
                  <a:srgbClr val="92D050"/>
                </a:solidFill>
                <a:latin typeface="Gulim"/>
                <a:cs typeface="Gulim"/>
              </a:rPr>
              <a:t>Autoconfiguration</a:t>
            </a:r>
            <a:r>
              <a:rPr lang="en-US" altLang="ko-KR" spc="120" dirty="0">
                <a:solidFill>
                  <a:srgbClr val="0365C0"/>
                </a:solidFill>
                <a:latin typeface="Gulim"/>
                <a:cs typeface="Gulim"/>
              </a:rPr>
              <a:t>  </a:t>
            </a:r>
            <a:r>
              <a:rPr lang="ko-KR" altLang="en-US" spc="-490" dirty="0" smtClean="0">
                <a:latin typeface="Gulim"/>
                <a:cs typeface="Gulim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773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/>
          <p:cNvSpPr/>
          <p:nvPr/>
        </p:nvSpPr>
        <p:spPr>
          <a:xfrm>
            <a:off x="1800107" y="1343414"/>
            <a:ext cx="3015929" cy="734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4" name="object 8"/>
          <p:cNvSpPr txBox="1"/>
          <p:nvPr/>
        </p:nvSpPr>
        <p:spPr>
          <a:xfrm>
            <a:off x="2199491" y="1526525"/>
            <a:ext cx="20232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4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6" name="object 10"/>
          <p:cNvSpPr/>
          <p:nvPr/>
        </p:nvSpPr>
        <p:spPr>
          <a:xfrm>
            <a:off x="1800107" y="23068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7" name="object 11"/>
          <p:cNvSpPr txBox="1"/>
          <p:nvPr/>
        </p:nvSpPr>
        <p:spPr>
          <a:xfrm>
            <a:off x="1967928" y="2489921"/>
            <a:ext cx="260786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Security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9" name="object 13"/>
          <p:cNvSpPr/>
          <p:nvPr/>
        </p:nvSpPr>
        <p:spPr>
          <a:xfrm>
            <a:off x="1800107" y="32974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0" name="object 14"/>
          <p:cNvSpPr txBox="1"/>
          <p:nvPr/>
        </p:nvSpPr>
        <p:spPr>
          <a:xfrm>
            <a:off x="2191972" y="3480521"/>
            <a:ext cx="2050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JDBC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2" name="object 16"/>
          <p:cNvSpPr/>
          <p:nvPr/>
        </p:nvSpPr>
        <p:spPr>
          <a:xfrm>
            <a:off x="1800107" y="42880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3" name="object 17"/>
          <p:cNvSpPr txBox="1"/>
          <p:nvPr/>
        </p:nvSpPr>
        <p:spPr>
          <a:xfrm>
            <a:off x="2340115" y="4471121"/>
            <a:ext cx="1694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2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</a:t>
            </a:r>
            <a:r>
              <a:rPr b="1" spc="-38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5" name="object 19"/>
          <p:cNvSpPr/>
          <p:nvPr/>
        </p:nvSpPr>
        <p:spPr>
          <a:xfrm>
            <a:off x="1800107" y="5278610"/>
            <a:ext cx="3015929" cy="861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2244503" y="5461721"/>
            <a:ext cx="19261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7" name="object 21"/>
          <p:cNvSpPr/>
          <p:nvPr/>
        </p:nvSpPr>
        <p:spPr>
          <a:xfrm>
            <a:off x="5025008" y="1245042"/>
            <a:ext cx="3312368" cy="4920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5231386" y="1467117"/>
            <a:ext cx="2670983" cy="50270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54000" algn="ctr">
              <a:spcBef>
                <a:spcPts val="260"/>
              </a:spcBef>
            </a:pP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인터페이스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  </a:t>
            </a:r>
            <a:endParaRPr lang="en-US" sz="1400" b="1" spc="-5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5080" indent="254000" algn="ctr">
              <a:spcBef>
                <a:spcPts val="260"/>
              </a:spcBef>
            </a:pP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 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하는게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48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5346007" y="2403221"/>
            <a:ext cx="2782316" cy="50783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562100" marR="5080" indent="-1549400" algn="ctr">
              <a:spcBef>
                <a:spcPts val="3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시큐리티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562100" marR="5080" indent="-15494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라이브러리가</a:t>
            </a:r>
            <a:r>
              <a:rPr sz="1400" b="1" spc="-29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</a:t>
            </a:r>
            <a:r>
              <a:rPr sz="1400" b="1" spc="-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는가</a:t>
            </a:r>
            <a:r>
              <a:rPr sz="1400" b="1" spc="-2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1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5301020" y="3297658"/>
            <a:ext cx="2721120" cy="76174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98500" marR="5080" indent="-685800" algn="ctr">
              <a:spcBef>
                <a:spcPts val="300"/>
              </a:spcBef>
            </a:pPr>
            <a:r>
              <a:rPr sz="1400" b="1" spc="-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객체가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1400" b="1" spc="-44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컨테이너에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9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24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5375402" y="4463344"/>
            <a:ext cx="26773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8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JPA,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하이버네이트</a:t>
            </a:r>
            <a:r>
              <a:rPr sz="1400" b="1" spc="-33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33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러리가 있는가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2" name="object 26"/>
          <p:cNvSpPr txBox="1"/>
          <p:nvPr/>
        </p:nvSpPr>
        <p:spPr>
          <a:xfrm>
            <a:off x="5087370" y="4691612"/>
            <a:ext cx="31779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3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설정이</a:t>
            </a:r>
            <a:r>
              <a:rPr sz="1400" b="1" spc="-5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52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되었는가</a:t>
            </a:r>
            <a:r>
              <a:rPr lang="en-US" altLang="ko-KR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endParaRPr lang="en-US" sz="1400" b="1" spc="-14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4" name="object 28"/>
          <p:cNvSpPr txBox="1"/>
          <p:nvPr/>
        </p:nvSpPr>
        <p:spPr>
          <a:xfrm>
            <a:off x="5225349" y="5485326"/>
            <a:ext cx="2835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</a:t>
            </a:r>
            <a:r>
              <a:rPr sz="1400" b="1" spc="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AOP, </a:t>
            </a:r>
            <a:r>
              <a:rPr sz="1400" b="1" spc="-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AspectJ</a:t>
            </a:r>
            <a:r>
              <a:rPr sz="1400" b="1" spc="-4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5" name="object 29"/>
          <p:cNvSpPr txBox="1"/>
          <p:nvPr/>
        </p:nvSpPr>
        <p:spPr>
          <a:xfrm>
            <a:off x="5845696" y="5769461"/>
            <a:ext cx="1293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sz="1400" b="1" spc="-2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존재하는가?</a:t>
            </a:r>
            <a:endParaRPr sz="140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83" name="제목 1"/>
          <p:cNvSpPr>
            <a:spLocks noGrp="1"/>
          </p:cNvSpPr>
          <p:nvPr>
            <p:ph type="title"/>
          </p:nvPr>
        </p:nvSpPr>
        <p:spPr>
          <a:xfrm>
            <a:off x="1712640" y="620688"/>
            <a:ext cx="5976664" cy="443198"/>
          </a:xfrm>
        </p:spPr>
        <p:txBody>
          <a:bodyPr/>
          <a:lstStyle/>
          <a:p>
            <a:r>
              <a:rPr lang="ko-KR" altLang="en-US" sz="3200" spc="-45" dirty="0" smtClean="0"/>
              <a:t>스프링 부트 설정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07239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484784"/>
            <a:ext cx="8928992" cy="2920992"/>
          </a:xfrm>
        </p:spPr>
        <p:txBody>
          <a:bodyPr/>
          <a:lstStyle/>
          <a:p>
            <a:pPr marL="253365" marR="253365">
              <a:lnSpc>
                <a:spcPct val="150000"/>
              </a:lnSpc>
              <a:spcBef>
                <a:spcPts val="819"/>
              </a:spcBef>
            </a:pPr>
            <a:r>
              <a:rPr lang="ko-KR" altLang="en-US" spc="-505" dirty="0">
                <a:latin typeface="Gulim"/>
                <a:cs typeface="Gulim"/>
              </a:rPr>
              <a:t>즉 </a:t>
            </a:r>
            <a:r>
              <a:rPr lang="en-US" altLang="ko-KR" spc="-110" dirty="0">
                <a:solidFill>
                  <a:srgbClr val="92D050"/>
                </a:solidFill>
                <a:latin typeface="Gulim"/>
                <a:cs typeface="Gulim"/>
              </a:rPr>
              <a:t>spring.factories</a:t>
            </a:r>
            <a:r>
              <a:rPr lang="ko-KR" altLang="en-US" spc="-434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의  설정</a:t>
            </a:r>
            <a:r>
              <a:rPr lang="ko-KR" altLang="en-US" spc="-465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클래스는</a:t>
            </a:r>
            <a:r>
              <a:rPr lang="ko-KR" altLang="en-US" dirty="0">
                <a:latin typeface="Gulim"/>
                <a:cs typeface="Gulim"/>
              </a:rPr>
              <a:t/>
            </a:r>
            <a:br>
              <a:rPr lang="ko-KR" altLang="en-US" dirty="0">
                <a:latin typeface="Gulim"/>
                <a:cs typeface="Gulim"/>
              </a:rPr>
            </a:br>
            <a:r>
              <a:rPr lang="ko-KR" altLang="en-US" dirty="0">
                <a:solidFill>
                  <a:srgbClr val="00B0F0"/>
                </a:solidFill>
                <a:latin typeface="Gulim"/>
                <a:cs typeface="Gulim"/>
              </a:rPr>
              <a:t>조건</a:t>
            </a:r>
            <a:r>
              <a:rPr lang="en-US" altLang="ko-KR" dirty="0">
                <a:solidFill>
                  <a:srgbClr val="00B0F0"/>
                </a:solidFill>
                <a:latin typeface="Gulim"/>
                <a:cs typeface="Gulim"/>
              </a:rPr>
              <a:t>(@Conditional</a:t>
            </a:r>
            <a:r>
              <a:rPr lang="en-US" altLang="ko-KR" spc="35" dirty="0" smtClean="0">
                <a:solidFill>
                  <a:srgbClr val="00B0F0"/>
                </a:solidFill>
                <a:latin typeface="Gulim"/>
                <a:cs typeface="Gulim"/>
              </a:rPr>
              <a:t>)</a:t>
            </a:r>
            <a:br>
              <a:rPr lang="en-US" altLang="ko-KR" spc="35" dirty="0" smtClean="0">
                <a:solidFill>
                  <a:srgbClr val="00B0F0"/>
                </a:solidFill>
                <a:latin typeface="Gulim"/>
                <a:cs typeface="Gulim"/>
              </a:rPr>
            </a:br>
            <a:r>
              <a:rPr lang="ko-KR" altLang="en-US" spc="-280" dirty="0" smtClean="0">
                <a:latin typeface="Gulim"/>
                <a:cs typeface="Gulim"/>
              </a:rPr>
              <a:t>에  </a:t>
            </a:r>
            <a:r>
              <a:rPr lang="ko-KR" altLang="en-US" spc="-505" dirty="0">
                <a:latin typeface="Gulim"/>
                <a:cs typeface="Gulim"/>
              </a:rPr>
              <a:t>따라 컨테이너에</a:t>
            </a:r>
            <a:r>
              <a:rPr lang="ko-KR" altLang="en-US" spc="-445" dirty="0">
                <a:latin typeface="Gulim"/>
                <a:cs typeface="Gulim"/>
              </a:rPr>
              <a:t> </a:t>
            </a:r>
            <a:r>
              <a:rPr lang="ko-KR" altLang="en-US" spc="-505" dirty="0" smtClean="0">
                <a:latin typeface="Gulim"/>
                <a:cs typeface="Gulim"/>
              </a:rPr>
              <a:t>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31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836712"/>
            <a:ext cx="8424936" cy="1329595"/>
          </a:xfrm>
        </p:spPr>
        <p:txBody>
          <a:bodyPr/>
          <a:lstStyle/>
          <a:p>
            <a:r>
              <a:rPr lang="en-US" altLang="ko-KR" sz="4800" spc="110" dirty="0"/>
              <a:t>Autoconfiguration </a:t>
            </a:r>
            <a:r>
              <a:rPr lang="ko-KR" altLang="en-US" sz="4800" spc="-350" dirty="0"/>
              <a:t>지원</a:t>
            </a:r>
            <a:r>
              <a:rPr lang="ko-KR" altLang="en-US" sz="4800" spc="-815" dirty="0"/>
              <a:t> </a:t>
            </a:r>
            <a:r>
              <a:rPr lang="ko-KR" altLang="en-US" sz="4800" spc="-350" dirty="0"/>
              <a:t>기술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1080106" y="1772816"/>
            <a:ext cx="804935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(Security, AOP, Session, Cache, DevTools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…)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(MVC, Websocket, Rest Docs), WS, Jersey,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 Engines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Velocity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Mustache,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JPA, JOOQ, JDBC, H2, HSQLDB, Derby, MySQL, PostreSQL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NoSQL, Cloud, Social, I/O, Ops, …</a:t>
            </a:r>
          </a:p>
        </p:txBody>
      </p:sp>
    </p:spTree>
    <p:extLst>
      <p:ext uri="{BB962C8B-B14F-4D97-AF65-F5344CB8AC3E}">
        <p14:creationId xmlns:p14="http://schemas.microsoft.com/office/powerpoint/2010/main" val="485782084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8544" y="2852936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</a:t>
            </a:r>
            <a:r>
              <a:rPr lang="en-US" altLang="ko-KR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</a:t>
            </a:r>
            <a:endParaRPr lang="ko-KR" altLang="en-US" sz="4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2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1208584" y="1772816"/>
            <a:ext cx="4897755" cy="376577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Maven</a:t>
            </a:r>
            <a:r>
              <a:rPr lang="en-US"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Gradle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9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7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</a:t>
            </a:r>
            <a:r>
              <a:rPr lang="en-US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Mybatis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JSP</a:t>
            </a:r>
            <a:r>
              <a:rPr lang="en-US"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Template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2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Mysql / Postgres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Tomcat</a:t>
            </a:r>
            <a:r>
              <a:rPr lang="en-US"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</a:t>
            </a: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Jetty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SLF4J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</a:t>
            </a:r>
            <a:r>
              <a:rPr b="1" spc="-57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Logback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JUnit,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56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Test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064568" y="1067381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02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76736" y="620688"/>
            <a:ext cx="4392488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</a:t>
            </a:r>
            <a:r>
              <a:rPr 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Framework </a:t>
            </a:r>
            <a:r>
              <a:rPr lang="ko-KR" alt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 </a:t>
            </a:r>
            <a:r>
              <a:rPr lang="en-US" sz="2400" b="1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pom.xml</a:t>
            </a:r>
            <a:endParaRPr sz="2400" b="1" spc="-204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280" y="1124744"/>
            <a:ext cx="2798445" cy="452688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R="1918970" algn="ctr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R="1831339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&lt;groupId&gt;javax.servlet.jsp&lt;/groupId&gt;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&lt;artifactId&gt;jsp-­‐api&lt;/artifactId&gt;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&lt;version&gt;2.2&lt;/version&gt;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&lt;artifactId&gt;javax.servlet-­‐api&lt;/artifactId&gt;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&lt;version&gt;3.0.1&lt;/version&gt;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&lt;artifactId&gt;spring-­‐webmvc&lt;/artifactId&gt;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&lt;artifactId&gt;spring-­‐orm&lt;/artifactId&gt;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&lt;groupId&gt;org.hibernate&lt;/groupId&gt;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&lt;artifactId&gt;hibernate-­‐entitymanager&lt;/artifactId&gt;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&lt;version&gt;4.3.7.Final&lt;/version&gt;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65658" y="1124744"/>
            <a:ext cx="2645410" cy="464229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&lt;groupId&gt;com.mchange&lt;/groupId&gt;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&lt;artifactId&gt;c3p0&lt;/artifactId&gt;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&lt;version&gt;0.9.2.1&lt;/version&gt;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&lt;version&gt;5.1.30&lt;/version&gt;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&lt;artifactId&gt;spring-­‐core&lt;/artifactId&gt;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&lt;groupId&gt;commons-­‐logging&lt;/groupId&gt;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&lt;artifactId&gt;commons-­‐logging&lt;/artifactId&gt;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&lt;/exclusion&gt;</a:t>
            </a: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&lt;/exclusions&gt;</a:t>
            </a: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&lt;groupId&gt;org.slf4j&lt;/groupId&gt;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&lt;artifactId&gt;jcl-­‐over-­‐slf4j&lt;/artifactId&gt;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&lt;version&gt;1.7.7&lt;/version&gt;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&lt;groupId&gt;ch.qos.logback&lt;/groupId&gt;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&lt;artifactId&gt;logback-­‐classic&lt;/artifactId&gt;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571625" algn="ctr">
              <a:lnSpc>
                <a:spcPts val="95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60936" y="1124744"/>
            <a:ext cx="2956560" cy="446276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&lt;build&gt;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&lt;plugins&gt;</a:t>
            </a: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&lt;artifactId&gt;maven-­‐compiler-­‐plugin&lt;/artifactId&gt;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&lt;source&gt;1.8&lt;/source&gt;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&lt;target&gt;1.8&lt;/target&gt;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&lt;encoding&gt;uU-­‐8&lt;/encoding&gt;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241935">
              <a:lnSpc>
                <a:spcPts val="1050"/>
              </a:lnSpc>
              <a:spcBef>
                <a:spcPts val="8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&lt;groupId&gt;org.eclipse.jetty&lt;/groupId&gt;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&lt;artifactId&gt;jetty-­‐maven-­‐plugin&lt;/artifactId&gt;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&lt;version&gt;9.2.6.v20141205&lt;/version&gt;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&lt;webApp&gt;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674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&lt;contextPath&gt;/&lt;/contextPath&gt;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&lt;/webApp&gt;</a:t>
            </a: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&lt;scanIntervalSeconds&gt;3&lt;/scanIntervalSeconds&gt;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127000">
              <a:lnSpc>
                <a:spcPts val="110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&lt;/plugins&gt;</a:t>
            </a:r>
          </a:p>
          <a:p>
            <a:pPr marL="12700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&lt;/build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11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 txBox="1">
            <a:spLocks noGrp="1"/>
          </p:cNvSpPr>
          <p:nvPr/>
        </p:nvSpPr>
        <p:spPr>
          <a:xfrm>
            <a:off x="2648744" y="598572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520" y="1052736"/>
            <a:ext cx="8640960" cy="4982261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version="1.0" encoding="UTF-8"?&gt;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&lt;beans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="http://www.springframework.org/schema/beans"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xmlns:xsi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="http://www.w3.org/2001/XMLSchema-instance"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://www.springframework.org/schema/beans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2" invalidUrl="http:///"/>
              </a:rPr>
              <a:t>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3" invalidUrl="http:///"/>
              </a:rPr>
              <a:t>://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http://www.springframework.org/schema/jdbc 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http://www.springframework.org/schema/tx http://www.springframework.org/schema/tx/spring-tx-3.0.xsd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http://www.springframework.org/schema/aop 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transaction manager, use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JtaTransactionManager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for global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org.springframework.jdbc.datasource.DataSourceTransactionManager&gt;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context:component-scan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base-package="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com.mining.app.service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context:annotation-config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transaction demarcation with annotations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tx:annotation-driven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define the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org.mybatis.spring.SqlSessionFactoryBean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typeAliasesPackage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com.mining.app.domain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scan for mappers and let them be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autowired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org.mybatis.spring.mapper.MapperScannerConfigurer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basePackage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com.mining.app.persistence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&lt;!--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 ref="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"/&gt;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&lt;/beans&gt;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503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 smtClean="0"/>
              <a:t>기존 </a:t>
            </a:r>
            <a:r>
              <a:rPr lang="en-US" altLang="ko-KR" spc="450" dirty="0" smtClean="0"/>
              <a:t>MVC</a:t>
            </a:r>
            <a:r>
              <a:rPr lang="en-US" altLang="ko-KR" spc="-375" dirty="0" smtClean="0"/>
              <a:t> </a:t>
            </a:r>
            <a:r>
              <a:rPr lang="ko-KR" altLang="en-US" spc="-445" dirty="0" smtClean="0"/>
              <a:t>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700808"/>
            <a:ext cx="8402223" cy="4344006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02874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/>
          <p:cNvSpPr txBox="1"/>
          <p:nvPr/>
        </p:nvSpPr>
        <p:spPr>
          <a:xfrm>
            <a:off x="1856656" y="1268760"/>
            <a:ext cx="6408712" cy="4846583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@EnableJpaRepositories(basePackages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"domain")  </a:t>
            </a:r>
            <a:endParaRPr lang="en-US" sz="1000" b="1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EnableWebMvc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@EnableTransactionManagement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ComponentScan(basePackages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</a:t>
            </a:r>
            <a:r>
              <a:rPr sz="1000" b="1" spc="1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"controller</a:t>
            </a: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")</a:t>
            </a:r>
            <a:endParaRPr sz="1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marR="2406650" lvl="1" indent="-114935">
              <a:lnSpc>
                <a:spcPts val="10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class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Conﬁg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extends WebMvcConﬁgurerAdapter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entityManagerFactory()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 = new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emf.setPackagesToScan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("domain");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emf.setDataSource(dataSource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());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 adapter 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new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adapter.setDatabase(Database.MYSQL);</a:t>
            </a: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emf.setJpaVendorAdapter(adapter);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emf;</a:t>
            </a:r>
          </a:p>
          <a:p>
            <a:pPr marL="58420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584200" lvl="1">
              <a:lnSpc>
                <a:spcPts val="100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0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DataSource dataSource()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 ds = new</a:t>
            </a:r>
            <a:r>
              <a:rPr sz="1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ComboPooledDataSource();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try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81407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ds.setDriverClass("com.mysql.jdbc.Driver");</a:t>
            </a: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catch (PropertyVetoException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e) 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	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throw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new</a:t>
            </a: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RuntimeException(e);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ds.setJdbcUrl("jdbc:mysql://localhost/test?characterEncoding=uU8");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ds.setUser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("root");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ds;</a:t>
            </a: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469900" lvl="1">
              <a:lnSpc>
                <a:spcPts val="11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7" name="object 2"/>
          <p:cNvSpPr txBox="1">
            <a:spLocks noGrp="1"/>
          </p:cNvSpPr>
          <p:nvPr/>
        </p:nvSpPr>
        <p:spPr>
          <a:xfrm>
            <a:off x="2864768" y="692696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85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720752" y="692696"/>
            <a:ext cx="4808984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98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web.xml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32720" y="1268760"/>
            <a:ext cx="4857750" cy="49500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69900" lvl="1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version="1.0"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encoding="UTF-­‐</a:t>
            </a:r>
            <a:r>
              <a:rPr sz="1000" b="1" spc="-35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</a:t>
            </a:r>
            <a:r>
              <a:rPr sz="1000" b="1" spc="-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"?&gt;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&lt;servlet&gt;</a:t>
            </a: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1825625" lvl="1" indent="-114935">
              <a:lnSpc>
                <a:spcPct val="75000"/>
              </a:lnSpc>
              <a:spcBef>
                <a:spcPts val="200"/>
              </a:spcBef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&lt;servlet-­‐class&gt;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org.springframework.web.servlet.DispatcherServlet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&lt;param-­‐name&gt;contextClass&lt;/param-­‐name&gt;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929005" marR="5080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org.springframework.web.context.support.AnnotationConﬁgWebApplicationContext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800"/>
              </a:lnSpc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&lt;param-­‐name&gt;contextConﬁgLocation&lt;/param-­‐name&gt;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&lt;param-­‐value&gt;conﬁg.Conﬁg&lt;/param-­‐value&gt;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&lt;load-­‐on-­‐startup&gt;1&lt;/load-­‐on-­‐startup&gt;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&lt;/servlet&gt;</a:t>
            </a: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&lt;url-­‐pattern&gt;/&lt;/url-­‐pattern&gt;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&lt;ﬁlter-­‐name&gt;encodingFilter&lt;/ﬁlter-­‐name&gt;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&lt;ﬁlter-­‐class&gt;org.springframework.web.ﬁlter.CharacterEncodingFilter&lt;/ﬁlter-­‐class&gt;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&lt;param-­‐name&gt;encoding&lt;/param-­‐name&gt;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5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&lt;param-­‐value&gt;UTF-­‐8&lt;/param-­‐value&gt;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lvl="1">
              <a:spcBef>
                <a:spcPts val="700"/>
              </a:spcBef>
            </a:pPr>
            <a:r>
              <a:rPr sz="1000" b="1" spc="-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spc="-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web-­‐app&gt;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904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2072680" y="2132856"/>
            <a:ext cx="4897755" cy="140615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SpringBoot Initializer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Spring-boot-starter-</a:t>
            </a:r>
            <a:r>
              <a:rPr lang="ko-KR" alt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모듈명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application.properties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712640" y="1355413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48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2950872" y="620688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kumimoji="0" lang="ko-KR" altLang="en-US" sz="40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4"/>
          <p:cNvSpPr txBox="1"/>
          <p:nvPr/>
        </p:nvSpPr>
        <p:spPr>
          <a:xfrm>
            <a:off x="1208584" y="1789923"/>
            <a:ext cx="2957195" cy="4385816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&lt;artifactId&gt;spring-­‐boot-­‐starter-­‐parent&lt;/artifactId&gt;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&lt;version&gt;1.2.0.RELEASE&lt;/version&gt;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&lt;artifactId&gt;spring-­‐boot-­‐starter-­‐web&lt;/artifactId&gt;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&lt;artifactId&gt;spring-­‐boot-­‐starter-­‐data-­‐</a:t>
            </a:r>
            <a:r>
              <a:rPr sz="1000" b="1" spc="-45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jpa</a:t>
            </a: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&lt;artifactId&gt;spring-­‐boot-­‐starter-­‐test&lt;/artifactId&gt;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2028825" algn="ctr">
              <a:lnSpc>
                <a:spcPts val="95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dependencies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4520952" y="2870043"/>
            <a:ext cx="4298950" cy="1764586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 marR="2376170">
              <a:lnSpc>
                <a:spcPct val="100000"/>
              </a:lnSpc>
              <a:spcBef>
                <a:spcPts val="36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spring.view.preﬁx:  </a:t>
            </a: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/WEB-­‐INF/view/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spring.view.suﬃx:  .jsp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 marR="346075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spring.datasource.url=jdbc:mysql://localhost/t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st?cha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rEncoding=u</a:t>
            </a: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U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 spring.datasource.userna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m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oot</a:t>
            </a:r>
          </a:p>
          <a:p>
            <a:pPr marL="91440" marR="171831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spring.datasource.password= spring.datasource.driver=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om.mysql.jdbc.Driver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spring.jpa.database=MYSQL</a:t>
            </a: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4448944" y="2293979"/>
            <a:ext cx="374441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</a:t>
            </a:r>
            <a:endParaRPr kumimoji="0" lang="ko-KR" altLang="en-US" sz="28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1206209" y="1196752"/>
            <a:ext cx="25202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 . xml</a:t>
            </a:r>
            <a:endParaRPr kumimoji="0" lang="ko-KR" altLang="en-US" sz="32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61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>
            <a:spLocks/>
          </p:cNvSpPr>
          <p:nvPr/>
        </p:nvSpPr>
        <p:spPr>
          <a:xfrm>
            <a:off x="2864768" y="836712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</a:rPr>
              <a:t>Spring Boot </a:t>
            </a:r>
            <a:r>
              <a:rPr kumimoji="0" lang="en-US" altLang="ko-KR" sz="4000" kern="0" spc="-150" dirty="0" smtClean="0">
                <a:solidFill>
                  <a:srgbClr val="FFC000"/>
                </a:solidFill>
              </a:rPr>
              <a:t>Run</a:t>
            </a:r>
            <a:endParaRPr kumimoji="0" lang="ko-KR" altLang="en-US" sz="4000" kern="0" spc="-204" dirty="0">
              <a:solidFill>
                <a:srgbClr val="FFC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844824"/>
            <a:ext cx="8826423" cy="3899008"/>
          </a:xfrm>
          <a:prstGeom prst="rect">
            <a:avLst/>
          </a:prstGeom>
          <a:ln w="12700"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05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797912" y="761814"/>
            <a:ext cx="25245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Framework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9618" y="1287213"/>
            <a:ext cx="4201159" cy="2560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9775" y="1282451"/>
            <a:ext cx="4220845" cy="2574925"/>
          </a:xfrm>
          <a:custGeom>
            <a:avLst/>
            <a:gdLst/>
            <a:ahLst/>
            <a:cxnLst/>
            <a:rect l="l" t="t" r="r" b="b"/>
            <a:pathLst>
              <a:path w="4220845" h="2574925">
                <a:moveTo>
                  <a:pt x="0" y="0"/>
                </a:moveTo>
                <a:lnTo>
                  <a:pt x="4220764" y="0"/>
                </a:lnTo>
                <a:lnTo>
                  <a:pt x="4220764" y="2574924"/>
                </a:lnTo>
                <a:lnTo>
                  <a:pt x="0" y="25749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755" y="3459885"/>
            <a:ext cx="2555239" cy="2494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992" y="3455123"/>
            <a:ext cx="2564765" cy="2504440"/>
          </a:xfrm>
          <a:custGeom>
            <a:avLst/>
            <a:gdLst/>
            <a:ahLst/>
            <a:cxnLst/>
            <a:rect l="l" t="t" r="r" b="b"/>
            <a:pathLst>
              <a:path w="2564765" h="2504440">
                <a:moveTo>
                  <a:pt x="0" y="0"/>
                </a:moveTo>
                <a:lnTo>
                  <a:pt x="2564605" y="0"/>
                </a:lnTo>
                <a:lnTo>
                  <a:pt x="2564605" y="2503883"/>
                </a:lnTo>
                <a:lnTo>
                  <a:pt x="0" y="25038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8824" y="3459885"/>
            <a:ext cx="2321558" cy="2570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4061" y="3455123"/>
            <a:ext cx="2331720" cy="2580640"/>
          </a:xfrm>
          <a:custGeom>
            <a:avLst/>
            <a:gdLst/>
            <a:ahLst/>
            <a:cxnLst/>
            <a:rect l="l" t="t" r="r" b="b"/>
            <a:pathLst>
              <a:path w="2331720" h="2580640">
                <a:moveTo>
                  <a:pt x="0" y="0"/>
                </a:moveTo>
                <a:lnTo>
                  <a:pt x="2331242" y="0"/>
                </a:lnTo>
                <a:lnTo>
                  <a:pt x="2331242" y="2580083"/>
                </a:lnTo>
                <a:lnTo>
                  <a:pt x="0" y="25800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2942" y="2357948"/>
            <a:ext cx="1600200" cy="259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42620" y="2353186"/>
            <a:ext cx="1645920" cy="2600325"/>
          </a:xfrm>
          <a:custGeom>
            <a:avLst/>
            <a:gdLst/>
            <a:ahLst/>
            <a:cxnLst/>
            <a:rect l="l" t="t" r="r" b="b"/>
            <a:pathLst>
              <a:path w="1645920" h="2600325">
                <a:moveTo>
                  <a:pt x="0" y="0"/>
                </a:moveTo>
                <a:lnTo>
                  <a:pt x="1645443" y="0"/>
                </a:lnTo>
                <a:lnTo>
                  <a:pt x="1645443" y="2600324"/>
                </a:lnTo>
                <a:lnTo>
                  <a:pt x="0" y="2600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01063" y="3099808"/>
            <a:ext cx="1991358" cy="1290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96299" y="3095046"/>
            <a:ext cx="2001520" cy="1299845"/>
          </a:xfrm>
          <a:custGeom>
            <a:avLst/>
            <a:gdLst/>
            <a:ahLst/>
            <a:cxnLst/>
            <a:rect l="l" t="t" r="r" b="b"/>
            <a:pathLst>
              <a:path w="2001520" h="1299845">
                <a:moveTo>
                  <a:pt x="0" y="0"/>
                </a:moveTo>
                <a:lnTo>
                  <a:pt x="2001043" y="0"/>
                </a:lnTo>
                <a:lnTo>
                  <a:pt x="2001043" y="1299765"/>
                </a:lnTo>
                <a:lnTo>
                  <a:pt x="0" y="129976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1042922" y="0"/>
                </a:moveTo>
                <a:lnTo>
                  <a:pt x="1042922" y="194495"/>
                </a:lnTo>
                <a:lnTo>
                  <a:pt x="0" y="194495"/>
                </a:lnTo>
                <a:lnTo>
                  <a:pt x="0" y="583483"/>
                </a:lnTo>
                <a:lnTo>
                  <a:pt x="1042922" y="583483"/>
                </a:lnTo>
                <a:lnTo>
                  <a:pt x="1042922" y="777979"/>
                </a:lnTo>
                <a:lnTo>
                  <a:pt x="1431912" y="388989"/>
                </a:lnTo>
                <a:lnTo>
                  <a:pt x="10429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0" y="194495"/>
                </a:moveTo>
                <a:lnTo>
                  <a:pt x="1042922" y="194495"/>
                </a:lnTo>
                <a:lnTo>
                  <a:pt x="1042922" y="0"/>
                </a:lnTo>
                <a:lnTo>
                  <a:pt x="1431911" y="388989"/>
                </a:lnTo>
                <a:lnTo>
                  <a:pt x="1042922" y="777978"/>
                </a:lnTo>
                <a:lnTo>
                  <a:pt x="1042922" y="583483"/>
                </a:lnTo>
                <a:lnTo>
                  <a:pt x="0" y="583483"/>
                </a:lnTo>
                <a:lnTo>
                  <a:pt x="0" y="194495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/>
          </p:cNvSpPr>
          <p:nvPr/>
        </p:nvSpPr>
        <p:spPr>
          <a:xfrm>
            <a:off x="8992599" y="6658452"/>
            <a:ext cx="20574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9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64</a:t>
            </a:fld>
            <a:endParaRPr lang="en-US" altLang="ko-KR" dirty="0"/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6897216" y="762727"/>
            <a:ext cx="181041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Boot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12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65</a:t>
            </a:fld>
            <a:endParaRPr lang="en-US" altLang="ko-KR" dirty="0"/>
          </a:p>
        </p:txBody>
      </p:sp>
      <p:sp>
        <p:nvSpPr>
          <p:cNvPr id="5" name="object 2"/>
          <p:cNvSpPr txBox="1">
            <a:spLocks noGrp="1"/>
          </p:cNvSpPr>
          <p:nvPr>
            <p:ph type="title" idx="4294967295"/>
          </p:nvPr>
        </p:nvSpPr>
        <p:spPr>
          <a:xfrm>
            <a:off x="1856656" y="1124744"/>
            <a:ext cx="71287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 환경 공유 혹은 </a:t>
            </a:r>
            <a:r>
              <a:rPr lang="ko-KR" altLang="en-US" sz="32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세팅 시</a:t>
            </a:r>
            <a:endParaRPr sz="3200" b="1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-72008" y="2540544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반복적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동기화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오류 검증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실수 리스크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버전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맞추기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(다른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소스에서)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C&amp;P하고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수정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05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잘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되는지 테스트 </a:t>
            </a: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 </a:t>
            </a:r>
            <a:r>
              <a:rPr lang="ko-KR" altLang="en-US" sz="1800" b="1" spc="-15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복잡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-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무겁고 느리다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360040" y="2035277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4520952" y="2564904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간편설정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동기화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오류검증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실수 등 최소화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3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자동화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을 활용한 설정의 단순화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05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잘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되는지 테스트 </a:t>
            </a: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</a:t>
            </a:r>
            <a:r>
              <a:rPr lang="en-US" altLang="ko-KR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pc="-15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 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단순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–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가볍고 빠르다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4968552" y="2062392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2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495622" y="980728"/>
            <a:ext cx="9388598" cy="4429174"/>
            <a:chOff x="127723" y="2371851"/>
            <a:chExt cx="13569138" cy="6401390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275" cy="5016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88252" y="7720583"/>
              <a:ext cx="742188" cy="10271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127723" y="8265402"/>
              <a:ext cx="13569138" cy="50783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79770" marR="5080" indent="-5767705">
                <a:lnSpc>
                  <a:spcPct val="100000"/>
                </a:lnSpc>
                <a:spcBef>
                  <a:spcPts val="100"/>
                </a:spcBef>
              </a:pP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Framework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의</a:t>
              </a:r>
              <a:r>
                <a:rPr sz="2200" b="1" spc="-29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구성과</a:t>
              </a:r>
              <a:r>
                <a:rPr sz="2200"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설정을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대신해주고  있다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318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1064568" y="1052736"/>
            <a:ext cx="8320364" cy="4558512"/>
            <a:chOff x="1281683" y="2371851"/>
            <a:chExt cx="11560218" cy="6333542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C724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306489" y="8174430"/>
              <a:ext cx="11535412" cy="53096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2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모를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때</a:t>
              </a:r>
              <a:r>
                <a:rPr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해결하려고</a:t>
              </a:r>
              <a:r>
                <a:rPr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하는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Boundery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4508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704528" y="980728"/>
            <a:ext cx="8352928" cy="4944669"/>
            <a:chOff x="596754" y="2371851"/>
            <a:chExt cx="11537238" cy="6829681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21507" y="2592323"/>
              <a:ext cx="1350264" cy="13517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34461" y="2605277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0" y="635507"/>
                  </a:moveTo>
                  <a:lnTo>
                    <a:pt x="1741" y="588073"/>
                  </a:lnTo>
                  <a:lnTo>
                    <a:pt x="6883" y="541586"/>
                  </a:lnTo>
                  <a:lnTo>
                    <a:pt x="15302" y="496170"/>
                  </a:lnTo>
                  <a:lnTo>
                    <a:pt x="26877" y="451947"/>
                  </a:lnTo>
                  <a:lnTo>
                    <a:pt x="41484" y="409041"/>
                  </a:lnTo>
                  <a:lnTo>
                    <a:pt x="59001" y="367573"/>
                  </a:lnTo>
                  <a:lnTo>
                    <a:pt x="79304" y="327667"/>
                  </a:lnTo>
                  <a:lnTo>
                    <a:pt x="102271" y="289446"/>
                  </a:lnTo>
                  <a:lnTo>
                    <a:pt x="127779" y="253032"/>
                  </a:lnTo>
                  <a:lnTo>
                    <a:pt x="155706" y="218549"/>
                  </a:lnTo>
                  <a:lnTo>
                    <a:pt x="185927" y="186118"/>
                  </a:lnTo>
                  <a:lnTo>
                    <a:pt x="218322" y="155863"/>
                  </a:lnTo>
                  <a:lnTo>
                    <a:pt x="252766" y="127907"/>
                  </a:lnTo>
                  <a:lnTo>
                    <a:pt x="289138" y="102372"/>
                  </a:lnTo>
                  <a:lnTo>
                    <a:pt x="327313" y="79381"/>
                  </a:lnTo>
                  <a:lnTo>
                    <a:pt x="367170" y="59058"/>
                  </a:lnTo>
                  <a:lnTo>
                    <a:pt x="408586" y="41524"/>
                  </a:lnTo>
                  <a:lnTo>
                    <a:pt x="451437" y="26903"/>
                  </a:lnTo>
                  <a:lnTo>
                    <a:pt x="495602" y="15317"/>
                  </a:lnTo>
                  <a:lnTo>
                    <a:pt x="540957" y="6889"/>
                  </a:lnTo>
                  <a:lnTo>
                    <a:pt x="587379" y="1742"/>
                  </a:lnTo>
                  <a:lnTo>
                    <a:pt x="634746" y="0"/>
                  </a:lnTo>
                  <a:lnTo>
                    <a:pt x="682112" y="1742"/>
                  </a:lnTo>
                  <a:lnTo>
                    <a:pt x="728534" y="6889"/>
                  </a:lnTo>
                  <a:lnTo>
                    <a:pt x="773889" y="15317"/>
                  </a:lnTo>
                  <a:lnTo>
                    <a:pt x="818054" y="26903"/>
                  </a:lnTo>
                  <a:lnTo>
                    <a:pt x="860905" y="41524"/>
                  </a:lnTo>
                  <a:lnTo>
                    <a:pt x="902321" y="59058"/>
                  </a:lnTo>
                  <a:lnTo>
                    <a:pt x="942178" y="79381"/>
                  </a:lnTo>
                  <a:lnTo>
                    <a:pt x="980353" y="102372"/>
                  </a:lnTo>
                  <a:lnTo>
                    <a:pt x="1016725" y="127907"/>
                  </a:lnTo>
                  <a:lnTo>
                    <a:pt x="1051169" y="155863"/>
                  </a:lnTo>
                  <a:lnTo>
                    <a:pt x="1083563" y="186118"/>
                  </a:lnTo>
                  <a:lnTo>
                    <a:pt x="1113785" y="218549"/>
                  </a:lnTo>
                  <a:lnTo>
                    <a:pt x="1141712" y="253032"/>
                  </a:lnTo>
                  <a:lnTo>
                    <a:pt x="1167220" y="289446"/>
                  </a:lnTo>
                  <a:lnTo>
                    <a:pt x="1190187" y="327667"/>
                  </a:lnTo>
                  <a:lnTo>
                    <a:pt x="1210490" y="367573"/>
                  </a:lnTo>
                  <a:lnTo>
                    <a:pt x="1228007" y="409041"/>
                  </a:lnTo>
                  <a:lnTo>
                    <a:pt x="1242614" y="451947"/>
                  </a:lnTo>
                  <a:lnTo>
                    <a:pt x="1254189" y="496170"/>
                  </a:lnTo>
                  <a:lnTo>
                    <a:pt x="1262608" y="541586"/>
                  </a:lnTo>
                  <a:lnTo>
                    <a:pt x="1267750" y="588073"/>
                  </a:lnTo>
                  <a:lnTo>
                    <a:pt x="1269491" y="635507"/>
                  </a:lnTo>
                  <a:lnTo>
                    <a:pt x="1267750" y="682942"/>
                  </a:lnTo>
                  <a:lnTo>
                    <a:pt x="1262608" y="729429"/>
                  </a:lnTo>
                  <a:lnTo>
                    <a:pt x="1254189" y="774845"/>
                  </a:lnTo>
                  <a:lnTo>
                    <a:pt x="1242614" y="819068"/>
                  </a:lnTo>
                  <a:lnTo>
                    <a:pt x="1228007" y="861974"/>
                  </a:lnTo>
                  <a:lnTo>
                    <a:pt x="1210490" y="903442"/>
                  </a:lnTo>
                  <a:lnTo>
                    <a:pt x="1190187" y="943348"/>
                  </a:lnTo>
                  <a:lnTo>
                    <a:pt x="1167220" y="981569"/>
                  </a:lnTo>
                  <a:lnTo>
                    <a:pt x="1141712" y="1017983"/>
                  </a:lnTo>
                  <a:lnTo>
                    <a:pt x="1113785" y="1052466"/>
                  </a:lnTo>
                  <a:lnTo>
                    <a:pt x="1083564" y="1084897"/>
                  </a:lnTo>
                  <a:lnTo>
                    <a:pt x="1051169" y="1115152"/>
                  </a:lnTo>
                  <a:lnTo>
                    <a:pt x="1016725" y="1143108"/>
                  </a:lnTo>
                  <a:lnTo>
                    <a:pt x="980353" y="1168643"/>
                  </a:lnTo>
                  <a:lnTo>
                    <a:pt x="942178" y="1191634"/>
                  </a:lnTo>
                  <a:lnTo>
                    <a:pt x="902321" y="1211957"/>
                  </a:lnTo>
                  <a:lnTo>
                    <a:pt x="860905" y="1229491"/>
                  </a:lnTo>
                  <a:lnTo>
                    <a:pt x="818054" y="1244112"/>
                  </a:lnTo>
                  <a:lnTo>
                    <a:pt x="773889" y="1255698"/>
                  </a:lnTo>
                  <a:lnTo>
                    <a:pt x="728534" y="1264126"/>
                  </a:lnTo>
                  <a:lnTo>
                    <a:pt x="682112" y="1269273"/>
                  </a:lnTo>
                  <a:lnTo>
                    <a:pt x="634746" y="1271016"/>
                  </a:lnTo>
                  <a:lnTo>
                    <a:pt x="587379" y="1269273"/>
                  </a:lnTo>
                  <a:lnTo>
                    <a:pt x="540957" y="1264126"/>
                  </a:lnTo>
                  <a:lnTo>
                    <a:pt x="495602" y="1255698"/>
                  </a:lnTo>
                  <a:lnTo>
                    <a:pt x="451437" y="1244112"/>
                  </a:lnTo>
                  <a:lnTo>
                    <a:pt x="408586" y="1229491"/>
                  </a:lnTo>
                  <a:lnTo>
                    <a:pt x="367170" y="1211957"/>
                  </a:lnTo>
                  <a:lnTo>
                    <a:pt x="327313" y="1191634"/>
                  </a:lnTo>
                  <a:lnTo>
                    <a:pt x="289138" y="1168643"/>
                  </a:lnTo>
                  <a:lnTo>
                    <a:pt x="252766" y="1143108"/>
                  </a:lnTo>
                  <a:lnTo>
                    <a:pt x="218322" y="1115152"/>
                  </a:lnTo>
                  <a:lnTo>
                    <a:pt x="185928" y="1084897"/>
                  </a:lnTo>
                  <a:lnTo>
                    <a:pt x="155706" y="1052466"/>
                  </a:lnTo>
                  <a:lnTo>
                    <a:pt x="127779" y="1017983"/>
                  </a:lnTo>
                  <a:lnTo>
                    <a:pt x="102271" y="981569"/>
                  </a:lnTo>
                  <a:lnTo>
                    <a:pt x="79304" y="943348"/>
                  </a:lnTo>
                  <a:lnTo>
                    <a:pt x="59001" y="903442"/>
                  </a:lnTo>
                  <a:lnTo>
                    <a:pt x="41484" y="861974"/>
                  </a:lnTo>
                  <a:lnTo>
                    <a:pt x="26877" y="819068"/>
                  </a:lnTo>
                  <a:lnTo>
                    <a:pt x="15302" y="774845"/>
                  </a:lnTo>
                  <a:lnTo>
                    <a:pt x="6883" y="729429"/>
                  </a:lnTo>
                  <a:lnTo>
                    <a:pt x="1741" y="682942"/>
                  </a:lnTo>
                  <a:lnTo>
                    <a:pt x="0" y="635507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23232" y="3147060"/>
              <a:ext cx="710184" cy="7101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6185" y="3160014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21507" y="5638800"/>
              <a:ext cx="1708404" cy="16337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34461" y="5651753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0" y="776478"/>
                  </a:moveTo>
                  <a:lnTo>
                    <a:pt x="1485" y="729172"/>
                  </a:lnTo>
                  <a:lnTo>
                    <a:pt x="5884" y="682617"/>
                  </a:lnTo>
                  <a:lnTo>
                    <a:pt x="13111" y="636894"/>
                  </a:lnTo>
                  <a:lnTo>
                    <a:pt x="23082" y="592082"/>
                  </a:lnTo>
                  <a:lnTo>
                    <a:pt x="35712" y="548265"/>
                  </a:lnTo>
                  <a:lnTo>
                    <a:pt x="50914" y="505522"/>
                  </a:lnTo>
                  <a:lnTo>
                    <a:pt x="68605" y="463936"/>
                  </a:lnTo>
                  <a:lnTo>
                    <a:pt x="88699" y="423586"/>
                  </a:lnTo>
                  <a:lnTo>
                    <a:pt x="111110" y="384556"/>
                  </a:lnTo>
                  <a:lnTo>
                    <a:pt x="135755" y="346924"/>
                  </a:lnTo>
                  <a:lnTo>
                    <a:pt x="162546" y="310774"/>
                  </a:lnTo>
                  <a:lnTo>
                    <a:pt x="191401" y="276185"/>
                  </a:lnTo>
                  <a:lnTo>
                    <a:pt x="222232" y="243240"/>
                  </a:lnTo>
                  <a:lnTo>
                    <a:pt x="254956" y="212019"/>
                  </a:lnTo>
                  <a:lnTo>
                    <a:pt x="289486" y="182604"/>
                  </a:lnTo>
                  <a:lnTo>
                    <a:pt x="325739" y="155075"/>
                  </a:lnTo>
                  <a:lnTo>
                    <a:pt x="363628" y="129514"/>
                  </a:lnTo>
                  <a:lnTo>
                    <a:pt x="403069" y="106002"/>
                  </a:lnTo>
                  <a:lnTo>
                    <a:pt x="443977" y="84621"/>
                  </a:lnTo>
                  <a:lnTo>
                    <a:pt x="486266" y="65451"/>
                  </a:lnTo>
                  <a:lnTo>
                    <a:pt x="529851" y="48573"/>
                  </a:lnTo>
                  <a:lnTo>
                    <a:pt x="574647" y="34069"/>
                  </a:lnTo>
                  <a:lnTo>
                    <a:pt x="620569" y="22021"/>
                  </a:lnTo>
                  <a:lnTo>
                    <a:pt x="667532" y="12508"/>
                  </a:lnTo>
                  <a:lnTo>
                    <a:pt x="715451" y="5613"/>
                  </a:lnTo>
                  <a:lnTo>
                    <a:pt x="764241" y="1416"/>
                  </a:lnTo>
                  <a:lnTo>
                    <a:pt x="813815" y="0"/>
                  </a:lnTo>
                  <a:lnTo>
                    <a:pt x="863390" y="1416"/>
                  </a:lnTo>
                  <a:lnTo>
                    <a:pt x="912180" y="5613"/>
                  </a:lnTo>
                  <a:lnTo>
                    <a:pt x="960099" y="12508"/>
                  </a:lnTo>
                  <a:lnTo>
                    <a:pt x="1007062" y="22021"/>
                  </a:lnTo>
                  <a:lnTo>
                    <a:pt x="1052984" y="34069"/>
                  </a:lnTo>
                  <a:lnTo>
                    <a:pt x="1097780" y="48573"/>
                  </a:lnTo>
                  <a:lnTo>
                    <a:pt x="1141365" y="65451"/>
                  </a:lnTo>
                  <a:lnTo>
                    <a:pt x="1183654" y="84621"/>
                  </a:lnTo>
                  <a:lnTo>
                    <a:pt x="1224562" y="106002"/>
                  </a:lnTo>
                  <a:lnTo>
                    <a:pt x="1264003" y="129514"/>
                  </a:lnTo>
                  <a:lnTo>
                    <a:pt x="1301892" y="155075"/>
                  </a:lnTo>
                  <a:lnTo>
                    <a:pt x="1338145" y="182604"/>
                  </a:lnTo>
                  <a:lnTo>
                    <a:pt x="1372675" y="212019"/>
                  </a:lnTo>
                  <a:lnTo>
                    <a:pt x="1405399" y="243240"/>
                  </a:lnTo>
                  <a:lnTo>
                    <a:pt x="1436230" y="276185"/>
                  </a:lnTo>
                  <a:lnTo>
                    <a:pt x="1465085" y="310774"/>
                  </a:lnTo>
                  <a:lnTo>
                    <a:pt x="1491876" y="346924"/>
                  </a:lnTo>
                  <a:lnTo>
                    <a:pt x="1516521" y="384556"/>
                  </a:lnTo>
                  <a:lnTo>
                    <a:pt x="1538932" y="423586"/>
                  </a:lnTo>
                  <a:lnTo>
                    <a:pt x="1559026" y="463936"/>
                  </a:lnTo>
                  <a:lnTo>
                    <a:pt x="1576717" y="505522"/>
                  </a:lnTo>
                  <a:lnTo>
                    <a:pt x="1591919" y="548265"/>
                  </a:lnTo>
                  <a:lnTo>
                    <a:pt x="1604549" y="592082"/>
                  </a:lnTo>
                  <a:lnTo>
                    <a:pt x="1614520" y="636894"/>
                  </a:lnTo>
                  <a:lnTo>
                    <a:pt x="1621747" y="682617"/>
                  </a:lnTo>
                  <a:lnTo>
                    <a:pt x="1626146" y="729172"/>
                  </a:lnTo>
                  <a:lnTo>
                    <a:pt x="1627632" y="776478"/>
                  </a:lnTo>
                  <a:lnTo>
                    <a:pt x="1626146" y="823783"/>
                  </a:lnTo>
                  <a:lnTo>
                    <a:pt x="1621747" y="870338"/>
                  </a:lnTo>
                  <a:lnTo>
                    <a:pt x="1614520" y="916061"/>
                  </a:lnTo>
                  <a:lnTo>
                    <a:pt x="1604549" y="960873"/>
                  </a:lnTo>
                  <a:lnTo>
                    <a:pt x="1591919" y="1004690"/>
                  </a:lnTo>
                  <a:lnTo>
                    <a:pt x="1576717" y="1047433"/>
                  </a:lnTo>
                  <a:lnTo>
                    <a:pt x="1559026" y="1089019"/>
                  </a:lnTo>
                  <a:lnTo>
                    <a:pt x="1538932" y="1129369"/>
                  </a:lnTo>
                  <a:lnTo>
                    <a:pt x="1516521" y="1168400"/>
                  </a:lnTo>
                  <a:lnTo>
                    <a:pt x="1491876" y="1206031"/>
                  </a:lnTo>
                  <a:lnTo>
                    <a:pt x="1465085" y="1242181"/>
                  </a:lnTo>
                  <a:lnTo>
                    <a:pt x="1436230" y="1276770"/>
                  </a:lnTo>
                  <a:lnTo>
                    <a:pt x="1405399" y="1309715"/>
                  </a:lnTo>
                  <a:lnTo>
                    <a:pt x="1372675" y="1340936"/>
                  </a:lnTo>
                  <a:lnTo>
                    <a:pt x="1338145" y="1370351"/>
                  </a:lnTo>
                  <a:lnTo>
                    <a:pt x="1301892" y="1397880"/>
                  </a:lnTo>
                  <a:lnTo>
                    <a:pt x="1264003" y="1423441"/>
                  </a:lnTo>
                  <a:lnTo>
                    <a:pt x="1224562" y="1446953"/>
                  </a:lnTo>
                  <a:lnTo>
                    <a:pt x="1183654" y="1468334"/>
                  </a:lnTo>
                  <a:lnTo>
                    <a:pt x="1141365" y="1487504"/>
                  </a:lnTo>
                  <a:lnTo>
                    <a:pt x="1097780" y="1504382"/>
                  </a:lnTo>
                  <a:lnTo>
                    <a:pt x="1052984" y="1518886"/>
                  </a:lnTo>
                  <a:lnTo>
                    <a:pt x="1007062" y="1530934"/>
                  </a:lnTo>
                  <a:lnTo>
                    <a:pt x="960099" y="1540447"/>
                  </a:lnTo>
                  <a:lnTo>
                    <a:pt x="912180" y="1547342"/>
                  </a:lnTo>
                  <a:lnTo>
                    <a:pt x="863390" y="1551539"/>
                  </a:lnTo>
                  <a:lnTo>
                    <a:pt x="813815" y="1552956"/>
                  </a:lnTo>
                  <a:lnTo>
                    <a:pt x="764241" y="1551539"/>
                  </a:lnTo>
                  <a:lnTo>
                    <a:pt x="715451" y="1547342"/>
                  </a:lnTo>
                  <a:lnTo>
                    <a:pt x="667532" y="1540447"/>
                  </a:lnTo>
                  <a:lnTo>
                    <a:pt x="620569" y="1530934"/>
                  </a:lnTo>
                  <a:lnTo>
                    <a:pt x="574647" y="1518886"/>
                  </a:lnTo>
                  <a:lnTo>
                    <a:pt x="529851" y="1504382"/>
                  </a:lnTo>
                  <a:lnTo>
                    <a:pt x="486266" y="1487504"/>
                  </a:lnTo>
                  <a:lnTo>
                    <a:pt x="443977" y="1468334"/>
                  </a:lnTo>
                  <a:lnTo>
                    <a:pt x="403069" y="1446953"/>
                  </a:lnTo>
                  <a:lnTo>
                    <a:pt x="363628" y="1423441"/>
                  </a:lnTo>
                  <a:lnTo>
                    <a:pt x="325739" y="1397880"/>
                  </a:lnTo>
                  <a:lnTo>
                    <a:pt x="289486" y="1370351"/>
                  </a:lnTo>
                  <a:lnTo>
                    <a:pt x="254956" y="1340936"/>
                  </a:lnTo>
                  <a:lnTo>
                    <a:pt x="222232" y="1309715"/>
                  </a:lnTo>
                  <a:lnTo>
                    <a:pt x="191401" y="1276770"/>
                  </a:lnTo>
                  <a:lnTo>
                    <a:pt x="162546" y="1242181"/>
                  </a:lnTo>
                  <a:lnTo>
                    <a:pt x="135755" y="1206031"/>
                  </a:lnTo>
                  <a:lnTo>
                    <a:pt x="111110" y="1168400"/>
                  </a:lnTo>
                  <a:lnTo>
                    <a:pt x="88699" y="1129369"/>
                  </a:lnTo>
                  <a:lnTo>
                    <a:pt x="68605" y="1089019"/>
                  </a:lnTo>
                  <a:lnTo>
                    <a:pt x="50914" y="1047433"/>
                  </a:lnTo>
                  <a:lnTo>
                    <a:pt x="35712" y="1004690"/>
                  </a:lnTo>
                  <a:lnTo>
                    <a:pt x="23082" y="960873"/>
                  </a:lnTo>
                  <a:lnTo>
                    <a:pt x="13111" y="916061"/>
                  </a:lnTo>
                  <a:lnTo>
                    <a:pt x="5884" y="870338"/>
                  </a:lnTo>
                  <a:lnTo>
                    <a:pt x="1485" y="823783"/>
                  </a:lnTo>
                  <a:lnTo>
                    <a:pt x="0" y="776478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3875" y="3877055"/>
              <a:ext cx="1470660" cy="14066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06830" y="3890009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0" y="662939"/>
                  </a:moveTo>
                  <a:lnTo>
                    <a:pt x="1744" y="615594"/>
                  </a:lnTo>
                  <a:lnTo>
                    <a:pt x="6901" y="569147"/>
                  </a:lnTo>
                  <a:lnTo>
                    <a:pt x="15351" y="523711"/>
                  </a:lnTo>
                  <a:lnTo>
                    <a:pt x="26978" y="479398"/>
                  </a:lnTo>
                  <a:lnTo>
                    <a:pt x="41663" y="436320"/>
                  </a:lnTo>
                  <a:lnTo>
                    <a:pt x="59289" y="394589"/>
                  </a:lnTo>
                  <a:lnTo>
                    <a:pt x="79739" y="354318"/>
                  </a:lnTo>
                  <a:lnTo>
                    <a:pt x="102894" y="315619"/>
                  </a:lnTo>
                  <a:lnTo>
                    <a:pt x="128638" y="278603"/>
                  </a:lnTo>
                  <a:lnTo>
                    <a:pt x="156852" y="243383"/>
                  </a:lnTo>
                  <a:lnTo>
                    <a:pt x="187420" y="210072"/>
                  </a:lnTo>
                  <a:lnTo>
                    <a:pt x="220222" y="178781"/>
                  </a:lnTo>
                  <a:lnTo>
                    <a:pt x="255142" y="149622"/>
                  </a:lnTo>
                  <a:lnTo>
                    <a:pt x="292063" y="122708"/>
                  </a:lnTo>
                  <a:lnTo>
                    <a:pt x="330865" y="98151"/>
                  </a:lnTo>
                  <a:lnTo>
                    <a:pt x="371433" y="76063"/>
                  </a:lnTo>
                  <a:lnTo>
                    <a:pt x="413648" y="56556"/>
                  </a:lnTo>
                  <a:lnTo>
                    <a:pt x="457393" y="39742"/>
                  </a:lnTo>
                  <a:lnTo>
                    <a:pt x="502549" y="25734"/>
                  </a:lnTo>
                  <a:lnTo>
                    <a:pt x="549000" y="14643"/>
                  </a:lnTo>
                  <a:lnTo>
                    <a:pt x="596628" y="6583"/>
                  </a:lnTo>
                  <a:lnTo>
                    <a:pt x="645315" y="1664"/>
                  </a:lnTo>
                  <a:lnTo>
                    <a:pt x="694944" y="0"/>
                  </a:lnTo>
                  <a:lnTo>
                    <a:pt x="744572" y="1664"/>
                  </a:lnTo>
                  <a:lnTo>
                    <a:pt x="793259" y="6583"/>
                  </a:lnTo>
                  <a:lnTo>
                    <a:pt x="840887" y="14643"/>
                  </a:lnTo>
                  <a:lnTo>
                    <a:pt x="887338" y="25734"/>
                  </a:lnTo>
                  <a:lnTo>
                    <a:pt x="932494" y="39742"/>
                  </a:lnTo>
                  <a:lnTo>
                    <a:pt x="976239" y="56556"/>
                  </a:lnTo>
                  <a:lnTo>
                    <a:pt x="1018454" y="76063"/>
                  </a:lnTo>
                  <a:lnTo>
                    <a:pt x="1059022" y="98151"/>
                  </a:lnTo>
                  <a:lnTo>
                    <a:pt x="1097824" y="122708"/>
                  </a:lnTo>
                  <a:lnTo>
                    <a:pt x="1134745" y="149622"/>
                  </a:lnTo>
                  <a:lnTo>
                    <a:pt x="1169665" y="178781"/>
                  </a:lnTo>
                  <a:lnTo>
                    <a:pt x="1202467" y="210072"/>
                  </a:lnTo>
                  <a:lnTo>
                    <a:pt x="1233035" y="243383"/>
                  </a:lnTo>
                  <a:lnTo>
                    <a:pt x="1261249" y="278603"/>
                  </a:lnTo>
                  <a:lnTo>
                    <a:pt x="1286993" y="315619"/>
                  </a:lnTo>
                  <a:lnTo>
                    <a:pt x="1310148" y="354318"/>
                  </a:lnTo>
                  <a:lnTo>
                    <a:pt x="1330598" y="394589"/>
                  </a:lnTo>
                  <a:lnTo>
                    <a:pt x="1348224" y="436320"/>
                  </a:lnTo>
                  <a:lnTo>
                    <a:pt x="1362909" y="479398"/>
                  </a:lnTo>
                  <a:lnTo>
                    <a:pt x="1374536" y="523711"/>
                  </a:lnTo>
                  <a:lnTo>
                    <a:pt x="1382986" y="569147"/>
                  </a:lnTo>
                  <a:lnTo>
                    <a:pt x="1388143" y="615594"/>
                  </a:lnTo>
                  <a:lnTo>
                    <a:pt x="1389888" y="662939"/>
                  </a:lnTo>
                  <a:lnTo>
                    <a:pt x="1388143" y="710285"/>
                  </a:lnTo>
                  <a:lnTo>
                    <a:pt x="1382986" y="756732"/>
                  </a:lnTo>
                  <a:lnTo>
                    <a:pt x="1374536" y="802168"/>
                  </a:lnTo>
                  <a:lnTo>
                    <a:pt x="1362909" y="846481"/>
                  </a:lnTo>
                  <a:lnTo>
                    <a:pt x="1348224" y="889559"/>
                  </a:lnTo>
                  <a:lnTo>
                    <a:pt x="1330598" y="931290"/>
                  </a:lnTo>
                  <a:lnTo>
                    <a:pt x="1310148" y="971561"/>
                  </a:lnTo>
                  <a:lnTo>
                    <a:pt x="1286993" y="1010260"/>
                  </a:lnTo>
                  <a:lnTo>
                    <a:pt x="1261249" y="1047276"/>
                  </a:lnTo>
                  <a:lnTo>
                    <a:pt x="1233035" y="1082496"/>
                  </a:lnTo>
                  <a:lnTo>
                    <a:pt x="1202467" y="1115807"/>
                  </a:lnTo>
                  <a:lnTo>
                    <a:pt x="1169665" y="1147098"/>
                  </a:lnTo>
                  <a:lnTo>
                    <a:pt x="1134745" y="1176257"/>
                  </a:lnTo>
                  <a:lnTo>
                    <a:pt x="1097824" y="1203171"/>
                  </a:lnTo>
                  <a:lnTo>
                    <a:pt x="1059022" y="1227728"/>
                  </a:lnTo>
                  <a:lnTo>
                    <a:pt x="1018454" y="1249816"/>
                  </a:lnTo>
                  <a:lnTo>
                    <a:pt x="976239" y="1269323"/>
                  </a:lnTo>
                  <a:lnTo>
                    <a:pt x="932494" y="1286137"/>
                  </a:lnTo>
                  <a:lnTo>
                    <a:pt x="887338" y="1300145"/>
                  </a:lnTo>
                  <a:lnTo>
                    <a:pt x="840887" y="1311236"/>
                  </a:lnTo>
                  <a:lnTo>
                    <a:pt x="793259" y="1319296"/>
                  </a:lnTo>
                  <a:lnTo>
                    <a:pt x="744572" y="1324215"/>
                  </a:lnTo>
                  <a:lnTo>
                    <a:pt x="694944" y="1325879"/>
                  </a:lnTo>
                  <a:lnTo>
                    <a:pt x="645315" y="1324215"/>
                  </a:lnTo>
                  <a:lnTo>
                    <a:pt x="596628" y="1319296"/>
                  </a:lnTo>
                  <a:lnTo>
                    <a:pt x="549000" y="1311236"/>
                  </a:lnTo>
                  <a:lnTo>
                    <a:pt x="502549" y="1300145"/>
                  </a:lnTo>
                  <a:lnTo>
                    <a:pt x="457393" y="1286137"/>
                  </a:lnTo>
                  <a:lnTo>
                    <a:pt x="413648" y="1269323"/>
                  </a:lnTo>
                  <a:lnTo>
                    <a:pt x="371433" y="1249816"/>
                  </a:lnTo>
                  <a:lnTo>
                    <a:pt x="330865" y="1227728"/>
                  </a:lnTo>
                  <a:lnTo>
                    <a:pt x="292063" y="1203171"/>
                  </a:lnTo>
                  <a:lnTo>
                    <a:pt x="255142" y="1176257"/>
                  </a:lnTo>
                  <a:lnTo>
                    <a:pt x="220222" y="1147098"/>
                  </a:lnTo>
                  <a:lnTo>
                    <a:pt x="187420" y="1115807"/>
                  </a:lnTo>
                  <a:lnTo>
                    <a:pt x="156852" y="1082496"/>
                  </a:lnTo>
                  <a:lnTo>
                    <a:pt x="128638" y="1047276"/>
                  </a:lnTo>
                  <a:lnTo>
                    <a:pt x="102894" y="1010260"/>
                  </a:lnTo>
                  <a:lnTo>
                    <a:pt x="79739" y="971561"/>
                  </a:lnTo>
                  <a:lnTo>
                    <a:pt x="59289" y="931290"/>
                  </a:lnTo>
                  <a:lnTo>
                    <a:pt x="41663" y="889559"/>
                  </a:lnTo>
                  <a:lnTo>
                    <a:pt x="26978" y="846481"/>
                  </a:lnTo>
                  <a:lnTo>
                    <a:pt x="15351" y="802168"/>
                  </a:lnTo>
                  <a:lnTo>
                    <a:pt x="6901" y="756732"/>
                  </a:lnTo>
                  <a:lnTo>
                    <a:pt x="1744" y="710285"/>
                  </a:lnTo>
                  <a:lnTo>
                    <a:pt x="0" y="662939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00500" y="3922776"/>
              <a:ext cx="518160" cy="5196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13453" y="3935729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0" y="219456"/>
                  </a:moveTo>
                  <a:lnTo>
                    <a:pt x="5776" y="169150"/>
                  </a:lnTo>
                  <a:lnTo>
                    <a:pt x="22229" y="122964"/>
                  </a:lnTo>
                  <a:lnTo>
                    <a:pt x="48045" y="82216"/>
                  </a:lnTo>
                  <a:lnTo>
                    <a:pt x="81913" y="48225"/>
                  </a:lnTo>
                  <a:lnTo>
                    <a:pt x="122519" y="22313"/>
                  </a:lnTo>
                  <a:lnTo>
                    <a:pt x="168550" y="5798"/>
                  </a:lnTo>
                  <a:lnTo>
                    <a:pt x="218694" y="0"/>
                  </a:lnTo>
                  <a:lnTo>
                    <a:pt x="268837" y="5798"/>
                  </a:lnTo>
                  <a:lnTo>
                    <a:pt x="314868" y="22313"/>
                  </a:lnTo>
                  <a:lnTo>
                    <a:pt x="355474" y="48225"/>
                  </a:lnTo>
                  <a:lnTo>
                    <a:pt x="389342" y="82216"/>
                  </a:lnTo>
                  <a:lnTo>
                    <a:pt x="415158" y="122964"/>
                  </a:lnTo>
                  <a:lnTo>
                    <a:pt x="431611" y="169150"/>
                  </a:lnTo>
                  <a:lnTo>
                    <a:pt x="437388" y="219456"/>
                  </a:lnTo>
                  <a:lnTo>
                    <a:pt x="431611" y="269761"/>
                  </a:lnTo>
                  <a:lnTo>
                    <a:pt x="415158" y="315947"/>
                  </a:lnTo>
                  <a:lnTo>
                    <a:pt x="389342" y="356695"/>
                  </a:lnTo>
                  <a:lnTo>
                    <a:pt x="355474" y="390686"/>
                  </a:lnTo>
                  <a:lnTo>
                    <a:pt x="314868" y="416598"/>
                  </a:lnTo>
                  <a:lnTo>
                    <a:pt x="268837" y="433113"/>
                  </a:lnTo>
                  <a:lnTo>
                    <a:pt x="218694" y="438912"/>
                  </a:lnTo>
                  <a:lnTo>
                    <a:pt x="168550" y="433113"/>
                  </a:lnTo>
                  <a:lnTo>
                    <a:pt x="122519" y="416598"/>
                  </a:lnTo>
                  <a:lnTo>
                    <a:pt x="81913" y="390686"/>
                  </a:lnTo>
                  <a:lnTo>
                    <a:pt x="48045" y="356695"/>
                  </a:lnTo>
                  <a:lnTo>
                    <a:pt x="22229" y="315947"/>
                  </a:lnTo>
                  <a:lnTo>
                    <a:pt x="5776" y="269761"/>
                  </a:lnTo>
                  <a:lnTo>
                    <a:pt x="0" y="219456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93735" y="8040623"/>
              <a:ext cx="1072896" cy="10271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596754" y="8163561"/>
              <a:ext cx="11537238" cy="103797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1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lang="ko-KR" altLang="en-US"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잘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이해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한다면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우리가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해결할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수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있는</a:t>
              </a:r>
              <a:endParaRPr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  <a:p>
              <a:pPr algn="ctr">
                <a:lnSpc>
                  <a:spcPct val="100000"/>
                </a:lnSpc>
                <a:spcBef>
                  <a:spcPts val="5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Boudery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 넓어질</a:t>
              </a:r>
              <a:r>
                <a:rPr b="1" spc="-5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것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0984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836712"/>
            <a:ext cx="5976664" cy="609398"/>
          </a:xfrm>
        </p:spPr>
        <p:txBody>
          <a:bodyPr/>
          <a:lstStyle/>
          <a:p>
            <a:r>
              <a:rPr lang="en-US" altLang="ko-KR" spc="-245" dirty="0"/>
              <a:t>DB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628800"/>
            <a:ext cx="8259328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941062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72733" y="684821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간편한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1154504"/>
            <a:ext cx="3463796" cy="43457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0602" y="921975"/>
            <a:ext cx="4036682" cy="757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구동 시 조건에 의한 자동 설정이 거의 완벽하게 이루어짐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개발자는 필요한 부분만 재정의 하거나 추가하면 됨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고도의 추상화 및 퍼사드 패턴 구현으로 코드의 단순화 가져옴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7549" y="167120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배포서버 구축</a:t>
            </a:r>
            <a:endParaRPr lang="en-US" altLang="ko-KR" sz="1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1221" y="1883369"/>
            <a:ext cx="3041217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 어플리케이션만으로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-jar ~~~.jar</a:t>
            </a: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실행시키면 웹서버 구축 끝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0522" y="2463288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편리한 의존성 관리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1221" y="2722016"/>
            <a:ext cx="4552849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의존성에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호환성을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전혀 고려하지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않아도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되고 최적의 버전관리를 해 줌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교체하고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싶은 의존성이 있다면 제외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(exclude)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시킬수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있고 유연한 설정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2733" y="3327384"/>
            <a:ext cx="2276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강력해진 자바 기반 환경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2733" y="3551472"/>
            <a:ext cx="3408305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application.properties/application.yml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디테일한 설정 제공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단순 심플한 명령어로 실행환경 구성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4864" y="4119472"/>
            <a:ext cx="1547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Securiry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6995" y="4356957"/>
            <a:ext cx="4299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암호화 등의 고난이도 수준의 보안 시스템이 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분이면 구축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확장으로 전역 및 메소드 레벨의 강력한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Security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가능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2733" y="4979448"/>
            <a:ext cx="130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심플한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4864" y="5235155"/>
            <a:ext cx="30428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개발하는 것이 더욱 간편심플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</a:t>
            </a: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툴 제공으로 생산성 있는 개발 가능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0602" y="5751284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Actuator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2733" y="5978280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자체 운영 모니터링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128464" y="684821"/>
            <a:ext cx="6480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20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</a:t>
            </a:r>
            <a:endParaRPr kumimoji="0" lang="ko-KR" altLang="en-US" sz="20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 bwMode="auto">
          <a:xfrm flipV="1">
            <a:off x="920552" y="710263"/>
            <a:ext cx="0" cy="5455041"/>
          </a:xfrm>
          <a:prstGeom prst="line">
            <a:avLst/>
          </a:prstGeom>
          <a:noFill/>
          <a:ln w="1270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4470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9996" y="692696"/>
            <a:ext cx="4333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연계 기술들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700808"/>
            <a:ext cx="5088566" cy="3816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7096" y="1700808"/>
            <a:ext cx="35028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Thymeleaf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Test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/ Docker 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/ Git Hub</a:t>
            </a:r>
            <a:endParaRPr lang="en-US" altLang="ko-KR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27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2720" y="2780928"/>
            <a:ext cx="5227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  <a:endParaRPr lang="ko-KR" altLang="en-US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656000"/>
            <a:ext cx="1173187" cy="11731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65168" y="2611651"/>
            <a:ext cx="2056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Persistence 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39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3" y="3356992"/>
            <a:ext cx="3303714" cy="24530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764704"/>
            <a:ext cx="3195161" cy="2453022"/>
          </a:xfrm>
          <a:prstGeom prst="rect">
            <a:avLst/>
          </a:prstGeom>
        </p:spPr>
      </p:pic>
      <p:sp>
        <p:nvSpPr>
          <p:cNvPr id="7" name="Text Box 216"/>
          <p:cNvSpPr txBox="1">
            <a:spLocks noChangeArrowheads="1"/>
          </p:cNvSpPr>
          <p:nvPr/>
        </p:nvSpPr>
        <p:spPr bwMode="auto">
          <a:xfrm>
            <a:off x="4052771" y="4293096"/>
            <a:ext cx="5205606" cy="13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글로벌 기업 및 국내 메이저 기업은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점차적으로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를 적극 활용하고 있으며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 비중을 계속해서 줄여가고 있다</a:t>
            </a:r>
            <a:endParaRPr lang="en-US" altLang="ko-KR" sz="18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31" y="799519"/>
            <a:ext cx="5925687" cy="2650630"/>
          </a:xfrm>
          <a:prstGeom prst="rect">
            <a:avLst/>
          </a:prstGeom>
        </p:spPr>
      </p:pic>
      <p:sp>
        <p:nvSpPr>
          <p:cNvPr id="11" name="Text Box 216"/>
          <p:cNvSpPr txBox="1">
            <a:spLocks noChangeArrowheads="1"/>
          </p:cNvSpPr>
          <p:nvPr/>
        </p:nvSpPr>
        <p:spPr bwMode="auto">
          <a:xfrm>
            <a:off x="4232920" y="3463356"/>
            <a:ext cx="5230966" cy="42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전 세계 </a:t>
            </a: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Persistence 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분포율</a:t>
            </a:r>
            <a:endParaRPr lang="en-US" altLang="ko-KR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7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1280592" y="764704"/>
            <a:ext cx="684076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</a:t>
            </a: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해야 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하는가</a:t>
            </a:r>
            <a:r>
              <a: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중심적인 개발에서 객체 중심으로 개발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패러다임의 불일치 해결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접근 추상화와 벤더 독립성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07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988840"/>
            <a:ext cx="84963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6776" y="908720"/>
            <a:ext cx="3211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7106" y="836712"/>
            <a:ext cx="3694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영속성 이해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700808"/>
            <a:ext cx="7901136" cy="42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>
            <a:spLocks/>
          </p:cNvSpPr>
          <p:nvPr/>
        </p:nvSpPr>
        <p:spPr>
          <a:xfrm>
            <a:off x="3368824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6536" y="1700808"/>
            <a:ext cx="8320232" cy="4213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9186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848544" y="1700808"/>
            <a:ext cx="8214797" cy="4405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3335762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5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586249"/>
            <a:ext cx="8202170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279653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2923" y="836712"/>
            <a:ext cx="6981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Architecture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988840"/>
            <a:ext cx="483937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416496" y="836712"/>
            <a:ext cx="8928992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엄청 많이 하는 질문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프레임워크를 사용하면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데이터베이스는 잘 몰라도 되나요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성능이 느리진 않나요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쿼리처럼 매우 복잡한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어떻게 하나요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어떤 차이가 있나요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하이버네이트 프레임워크를 신뢰할 수 있나요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 주위에는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MyBatis(iBatis, myBatis)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사용하는데요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학습곡선이 높다고 하던데요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40478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879" y="2060848"/>
            <a:ext cx="53112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독보적인 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전반적인 원리 및 고급 주제 다룸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사용을 위한 필수 학습</a:t>
            </a:r>
            <a:endParaRPr lang="en-US" altLang="ko-KR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747328"/>
            <a:ext cx="3960440" cy="53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1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2844" y="705470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844824"/>
            <a:ext cx="7329264" cy="41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060848"/>
            <a:ext cx="8096250" cy="3857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908720"/>
            <a:ext cx="5372850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3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2760" y="2780928"/>
            <a:ext cx="49359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692524"/>
            <a:ext cx="1168524" cy="11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052736"/>
            <a:ext cx="6192688" cy="467652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01072" y="1052736"/>
            <a:ext cx="459296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요청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참조 인증 및 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Password Hashing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LDAP, Oauth2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785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060848"/>
            <a:ext cx="621116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736" y="980728"/>
            <a:ext cx="4394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Engine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53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6496" y="836712"/>
            <a:ext cx="91450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순수한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것이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서버의 기능적 관련 기술들에 의존하여 단독으로 프론트 엔드 개발을 할수 없다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차세대 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 (Jboss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Undertow)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지원하지 않는다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타임리프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(Thymeleaf)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Freemarker, Velocity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 엔진들과는 차별화되는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Natural Templates - HTML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형식을 그대로 따르고 브라우저에서 그대로 확인가능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서버상에서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동작하지 않아도 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마크업 구조를 흐트려트리지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형태가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 태그 라이브러리에 의존하지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사용 가능한 곳에서는 언제든 편집하거나 렌더링 할 수 있다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서블릿 스펙과 관계가 없으므로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사용될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없는 곳에서도 사용된다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8595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44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2348880"/>
            <a:ext cx="7992888" cy="1828193"/>
          </a:xfrm>
        </p:spPr>
        <p:txBody>
          <a:bodyPr/>
          <a:lstStyle/>
          <a:p>
            <a:r>
              <a:rPr lang="ko-KR" altLang="en-US" spc="-505" dirty="0"/>
              <a:t>새로운 프로젝트 마다  </a:t>
            </a:r>
            <a:r>
              <a:rPr lang="en-US" altLang="ko-KR" spc="-505" dirty="0" smtClean="0"/>
              <a:t/>
            </a:r>
            <a:br>
              <a:rPr lang="en-US" altLang="ko-KR" spc="-505" dirty="0" smtClean="0"/>
            </a:br>
            <a:r>
              <a:rPr lang="en-US" altLang="ko-KR" spc="-505" dirty="0"/>
              <a:t/>
            </a:r>
            <a:br>
              <a:rPr lang="en-US" altLang="ko-KR" spc="-505" dirty="0"/>
            </a:br>
            <a:r>
              <a:rPr lang="ko-KR" altLang="en-US" spc="-505" dirty="0" smtClean="0">
                <a:solidFill>
                  <a:srgbClr val="00B0F0"/>
                </a:solidFill>
              </a:rPr>
              <a:t>반복 </a:t>
            </a:r>
            <a:r>
              <a:rPr lang="ko-KR" altLang="en-US" spc="-505" dirty="0" smtClean="0"/>
              <a:t>적인</a:t>
            </a:r>
            <a:r>
              <a:rPr lang="ko-KR" altLang="en-US" spc="-465" dirty="0" smtClean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623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25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83281" y="836712"/>
            <a:ext cx="5282215" cy="74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쉽고 간단한 테스트 환경 구현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1916832"/>
            <a:ext cx="4639322" cy="3543795"/>
          </a:xfrm>
          <a:prstGeom prst="rect">
            <a:avLst/>
          </a:prstGeom>
          <a:ln w="12700">
            <a:solidFill>
              <a:schemeClr val="accent3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06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2680" y="476672"/>
            <a:ext cx="565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강력한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Mock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검증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툴 제공</a:t>
            </a:r>
            <a:endParaRPr lang="ko-KR" altLang="en-US" sz="32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1268760"/>
            <a:ext cx="5961806" cy="4857768"/>
          </a:xfrm>
          <a:prstGeom prst="rect">
            <a:avLst/>
          </a:prstGeom>
          <a:ln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97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379" y="2564904"/>
            <a:ext cx="3506088" cy="148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2480" y="620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2420888"/>
            <a:ext cx="7128793" cy="3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916832"/>
            <a:ext cx="9043858" cy="37501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35632" y="836712"/>
            <a:ext cx="4536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Repository 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Registry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5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60040" y="611103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Container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</a:t>
            </a: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420888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88" y="1988840"/>
            <a:ext cx="36153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24744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12182</TotalTime>
  <Words>2650</Words>
  <Application>Microsoft Office PowerPoint</Application>
  <PresentationFormat>A4 용지(210x297mm)</PresentationFormat>
  <Paragraphs>654</Paragraphs>
  <Slides>105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18" baseType="lpstr">
      <vt:lpstr>Gulim</vt:lpstr>
      <vt:lpstr>Gulim</vt:lpstr>
      <vt:lpstr>나눔고딕</vt:lpstr>
      <vt:lpstr>나눔스퀘어 Bold</vt:lpstr>
      <vt:lpstr>나눔스퀘어 ExtraBold</vt:lpstr>
      <vt:lpstr>Malgun Gothic</vt:lpstr>
      <vt:lpstr>Malgun Gothic</vt:lpstr>
      <vt:lpstr>바탕체</vt:lpstr>
      <vt:lpstr>Arial</vt:lpstr>
      <vt:lpstr>Calibri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Why  Autoconfiguration?</vt:lpstr>
      <vt:lpstr>스프링부트 이전의 설정</vt:lpstr>
      <vt:lpstr>기존 MVC 설정</vt:lpstr>
      <vt:lpstr>DB 설정</vt:lpstr>
      <vt:lpstr>JPA 설정</vt:lpstr>
      <vt:lpstr>새로운 프로젝트 마다    반복 적인 설정</vt:lpstr>
      <vt:lpstr>스프링부트 에서는 어떻게 설정하는가?</vt:lpstr>
      <vt:lpstr>기존 MVC 설정</vt:lpstr>
      <vt:lpstr>스프링 부트 MVC 설정</vt:lpstr>
      <vt:lpstr>기존 DB 설정</vt:lpstr>
      <vt:lpstr>스프링 부트 DB 설정</vt:lpstr>
      <vt:lpstr>JPA 설정</vt:lpstr>
      <vt:lpstr>스프링 부트 JPA 설정</vt:lpstr>
      <vt:lpstr>PowerPoint 프레젠테이션</vt:lpstr>
      <vt:lpstr>그렇다면 설정 클래스는 다 어디  갔을까?</vt:lpstr>
      <vt:lpstr>그 내부를 들여다 보자</vt:lpstr>
      <vt:lpstr>Into the 스프링 부트</vt:lpstr>
      <vt:lpstr>Into the 스프링 부트</vt:lpstr>
      <vt:lpstr>Into the 스프링 부트</vt:lpstr>
      <vt:lpstr>Into the 스프링 부트</vt:lpstr>
      <vt:lpstr>Into the 스프링 부트</vt:lpstr>
      <vt:lpstr>About @EnableAutoConfiguration</vt:lpstr>
      <vt:lpstr>@Enable*  어노테이션이란?</vt:lpstr>
      <vt:lpstr>Into the @EnableAutoConfiguration</vt:lpstr>
      <vt:lpstr>Into the @EnableAutoConfiguration</vt:lpstr>
      <vt:lpstr>Into the  EnableAutoConfigurationImportSelector 1</vt:lpstr>
      <vt:lpstr>Into the  EnableAutoConfigurationImportSelector 1</vt:lpstr>
      <vt:lpstr>Into the  EnableAutoConfigurationImportSelector 2</vt:lpstr>
      <vt:lpstr>Into the  EnableAutoConfigurationImportSelector 2</vt:lpstr>
      <vt:lpstr>Into the  EnableAutoConfigurationImportSelector 2</vt:lpstr>
      <vt:lpstr>Into the META-INF/spring.factories</vt:lpstr>
      <vt:lpstr>중간 정리</vt:lpstr>
      <vt:lpstr>스프링부트는 지정된  모든 설정 클래스 가  스프링 컨테이너 에 올라  가는가?</vt:lpstr>
      <vt:lpstr>당연히 NO!</vt:lpstr>
      <vt:lpstr>@  Conditional</vt:lpstr>
      <vt:lpstr>@Conditional은  어노테이션 통한 조건적  으로 Bean을 등록</vt:lpstr>
      <vt:lpstr>@  Conditional</vt:lpstr>
      <vt:lpstr>@  Conditional</vt:lpstr>
      <vt:lpstr>@  Conditional</vt:lpstr>
      <vt:lpstr>@Profile</vt:lpstr>
      <vt:lpstr>@Profile</vt:lpstr>
      <vt:lpstr>@Profile</vt:lpstr>
      <vt:lpstr>Into @Profile</vt:lpstr>
      <vt:lpstr>Into @Profile</vt:lpstr>
      <vt:lpstr>Into @Profile</vt:lpstr>
      <vt:lpstr>@Conditional 예제</vt:lpstr>
      <vt:lpstr>@Conditional 확장 1</vt:lpstr>
      <vt:lpstr>@Conditional 확장 2</vt:lpstr>
      <vt:lpstr>스프링부트 는  @Conditional* 을 통한  Autoconfiguration  구현</vt:lpstr>
      <vt:lpstr>스프링 부트 설정</vt:lpstr>
      <vt:lpstr>즉 spring.factories 의  설정 클래스는 조건(@Conditional) 에  따라 컨테이너에 등록</vt:lpstr>
      <vt:lpstr>Autoconfiguration 지원 기술</vt:lpstr>
      <vt:lpstr>PowerPoint 프레젠테이션</vt:lpstr>
      <vt:lpstr>PowerPoint 프레젠테이션</vt:lpstr>
      <vt:lpstr>Spring Framework 설정 : pom.xml</vt:lpstr>
      <vt:lpstr>PowerPoint 프레젠테이션</vt:lpstr>
      <vt:lpstr>PowerPoint 프레젠테이션</vt:lpstr>
      <vt:lpstr>Spring Framework 설정 :  web.xml</vt:lpstr>
      <vt:lpstr>PowerPoint 프레젠테이션</vt:lpstr>
      <vt:lpstr>PowerPoint 프레젠테이션</vt:lpstr>
      <vt:lpstr>PowerPoint 프레젠테이션</vt:lpstr>
      <vt:lpstr>PowerPoint 프레젠테이션</vt:lpstr>
      <vt:lpstr>개발/운영 환경 공유 혹은 신규 세팅 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정수원</cp:lastModifiedBy>
  <cp:revision>1541</cp:revision>
  <cp:lastPrinted>2014-01-20T06:51:08Z</cp:lastPrinted>
  <dcterms:created xsi:type="dcterms:W3CDTF">2000-02-29T01:43:17Z</dcterms:created>
  <dcterms:modified xsi:type="dcterms:W3CDTF">2018-12-20T06:00:29Z</dcterms:modified>
  <cp:category>Ver.1.0</cp:category>
</cp:coreProperties>
</file>